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59" r:id="rId6"/>
    <p:sldId id="306" r:id="rId7"/>
    <p:sldId id="307" r:id="rId8"/>
    <p:sldId id="308" r:id="rId9"/>
    <p:sldId id="309" r:id="rId10"/>
    <p:sldId id="310" r:id="rId11"/>
    <p:sldId id="311" r:id="rId12"/>
    <p:sldId id="269" r:id="rId13"/>
    <p:sldId id="25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5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85930" autoAdjust="0"/>
  </p:normalViewPr>
  <p:slideViewPr>
    <p:cSldViewPr snapToGrid="0">
      <p:cViewPr varScale="1">
        <p:scale>
          <a:sx n="96" d="100"/>
          <a:sy n="96" d="100"/>
        </p:scale>
        <p:origin x="1368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45400-2A23-41E2-A803-CE08992BF82C}" type="datetimeFigureOut">
              <a:rPr lang="en-IN" smtClean="0"/>
              <a:t>13-08-2025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3BD4F-FBCF-4F25-8FD2-858709C985B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3262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3BD4F-FBCF-4F25-8FD2-858709C985B4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3722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3BD4F-FBCF-4F25-8FD2-858709C985B4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2388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6C85C4-0073-3F79-3B57-546A0F3F8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4D4FDE-4808-B09F-6D9A-BDFD6B7E99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878E94-94EF-F478-573A-9B44672C3D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93F09-C250-D454-C0C2-4D4A393C12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3BD4F-FBCF-4F25-8FD2-858709C985B4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8734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64A77-F41B-4872-CCB5-6BF6F928F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589AB5-5A3F-C98D-77EA-E1F598D848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F708D8-5289-425B-F75F-7CFF7386B3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E48D8-BC86-993D-1B2E-6F4759CC07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3BD4F-FBCF-4F25-8FD2-858709C985B4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9797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AFFC8-8B2B-A1C3-58CE-3E47F780E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085285-B89F-5145-A92C-7BDB940143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41A637-F471-EEBE-2735-8727957826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8D2EA-E420-8CC4-A8E3-1E91CB74C5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3BD4F-FBCF-4F25-8FD2-858709C985B4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3498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1D00F-DB72-445A-A076-50075A489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099CC3-AE1F-4D0E-DCAF-9C7AA8D90E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BDB561-37EE-B632-4929-259BE7750B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6E56D4-9B7F-2BC5-8360-0CDABEAE5A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3BD4F-FBCF-4F25-8FD2-858709C985B4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4690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93423-185E-4D3D-8949-1903C6F5A7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8819E7-3C79-474B-AAC2-12FFDF29CD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73BF5-6D42-46F2-AB5E-FE70E2490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7E2B-9B45-485F-9BD8-F0A23782060F}" type="datetimeFigureOut">
              <a:rPr lang="en-IN" smtClean="0"/>
              <a:t>13-08-2025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E8321-8528-4BE8-8C9B-267775641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663D5-DAC4-4EA5-9758-C17C5FCA3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C037-CC14-49EB-BE0A-6F8FFE4328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4271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7B673-9F03-431B-8F82-FEEBC1D0E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999947-BAE2-41F8-A5EF-8201F44AE8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7F380-605C-4E80-872E-BED23E277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7E2B-9B45-485F-9BD8-F0A23782060F}" type="datetimeFigureOut">
              <a:rPr lang="en-IN" smtClean="0"/>
              <a:t>13-08-2025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C5E6D-18C1-4E9D-BE40-170267DA0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51884-AEE3-4501-AD55-CA92F4EB1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C037-CC14-49EB-BE0A-6F8FFE4328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3028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BFD481-9A07-464E-A2DE-BABDECE0C5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662017-EF07-4A8A-BB09-A7D0CC24F1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A7EA9-7B97-4C6E-98C7-635949927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7E2B-9B45-485F-9BD8-F0A23782060F}" type="datetimeFigureOut">
              <a:rPr lang="en-IN" smtClean="0"/>
              <a:t>13-08-2025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BC6B8-FB3D-4950-9AAD-672E0DCCE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87957-57B4-486A-9562-8160E918D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C037-CC14-49EB-BE0A-6F8FFE4328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1983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D58D7-07C2-422D-9307-625302CE7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2F3A7-DE7B-4AE4-B119-2D1EBC655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27B64-4F2C-4FCA-8060-B7EC9AEA1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7E2B-9B45-485F-9BD8-F0A23782060F}" type="datetimeFigureOut">
              <a:rPr lang="en-IN" smtClean="0"/>
              <a:t>13-08-2025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4B331-82F1-4806-BBF1-F183C6ADD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D25C7-E6B4-48B6-9C54-3FE1E6654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C037-CC14-49EB-BE0A-6F8FFE4328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8387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DDF5B-9FA9-4CAB-B20C-801F09BBF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FBCD97-492A-450A-B199-115E38017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618BF-301B-4B4A-BEDE-77161B835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7E2B-9B45-485F-9BD8-F0A23782060F}" type="datetimeFigureOut">
              <a:rPr lang="en-IN" smtClean="0"/>
              <a:t>13-08-2025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461EB-6BD5-46C7-86B9-5AAF0BA38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1CD60-85D7-4DFE-95AB-FF81CFFC5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C037-CC14-49EB-BE0A-6F8FFE4328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6455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6431D-8C93-4498-B17F-62171AB43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B054F-31B8-4C5E-8E9A-421CB0D2A3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DB7D55-B9E4-4190-AE81-19AC096A44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C13596-6C91-46C5-9508-8E8D428A9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7E2B-9B45-485F-9BD8-F0A23782060F}" type="datetimeFigureOut">
              <a:rPr lang="en-IN" smtClean="0"/>
              <a:t>13-08-2025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30B6F6-2338-4085-A466-DBA973DB4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C5768D-83B2-4176-B616-BF23A4DFF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C037-CC14-49EB-BE0A-6F8FFE4328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3920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B716D-B524-4441-86C8-3B6542FF5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86D9F1-B2B4-417D-9F47-84B01A28B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33DC5B-1563-4B98-BB6D-C5584195D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40021F-B3A1-4E32-86F6-FE4E3FA2FB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69433C-C4C5-4DB7-9695-B6826B72D3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03E29E-613C-429F-AFA1-199F6E9C4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7E2B-9B45-485F-9BD8-F0A23782060F}" type="datetimeFigureOut">
              <a:rPr lang="en-IN" smtClean="0"/>
              <a:t>13-08-2025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CA04E1-92A9-4D3B-8247-4C40AB9A6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EB5469-4F41-46C8-BC51-A5FAB4261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C037-CC14-49EB-BE0A-6F8FFE4328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6618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66E67-962A-4719-99E5-248E3411E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BF13F3-2134-4FD5-842C-7294B2B5E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7E2B-9B45-485F-9BD8-F0A23782060F}" type="datetimeFigureOut">
              <a:rPr lang="en-IN" smtClean="0"/>
              <a:t>13-08-2025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D5F924-A846-4BA7-B539-E7A1C6B0A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85584D-EDA7-4E8A-911B-442491CE7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C037-CC14-49EB-BE0A-6F8FFE4328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0689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DF2BF2-BBDE-4DA6-8561-28AAAC983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7E2B-9B45-485F-9BD8-F0A23782060F}" type="datetimeFigureOut">
              <a:rPr lang="en-IN" smtClean="0"/>
              <a:t>13-08-2025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5DFF4C-682D-47EE-99FC-284F8A066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DB05E-C339-4BAB-8A75-D814538A1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C037-CC14-49EB-BE0A-6F8FFE4328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1467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11E06-0367-484E-9CED-9FFD990D8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E76EB-3600-4D22-AD09-8D32AEFA7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B84C1E-E9A2-474F-A6B9-EECE673DC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7FA289-F78F-4852-85EB-29219776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7E2B-9B45-485F-9BD8-F0A23782060F}" type="datetimeFigureOut">
              <a:rPr lang="en-IN" smtClean="0"/>
              <a:t>13-08-2025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33B672-524E-452B-8A2A-F09B66657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A511E-A186-45CE-A275-290EC9E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C037-CC14-49EB-BE0A-6F8FFE4328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681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84B73-A6D6-41A4-80B8-AD24B8C86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DEA63E-C85D-4A3E-835C-585C525FEE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CB77BD-30D8-4E1B-94CB-AFE1DE81C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0C3D09-3EC0-4202-BE27-F37CEE8A5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7E2B-9B45-485F-9BD8-F0A23782060F}" type="datetimeFigureOut">
              <a:rPr lang="en-IN" smtClean="0"/>
              <a:t>13-08-2025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CEE062-6311-4347-96F1-12F2104C7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852619-5777-46F7-89EA-9D0ABBB62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C037-CC14-49EB-BE0A-6F8FFE4328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1542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CA3AE4-D9DF-451F-89C2-A3F9C36EB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7D08D9-CD9D-4037-BEB1-ED14CE0DC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44ECA-F040-40A7-A5C9-2FA5C3A69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17E2B-9B45-485F-9BD8-F0A23782060F}" type="datetimeFigureOut">
              <a:rPr lang="en-IN" smtClean="0"/>
              <a:t>13-08-2025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356B4-1202-455D-B018-C113CE42B7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F79B7-9E09-4DA0-A688-8CA5E8F3F6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EC037-CC14-49EB-BE0A-6F8FFE4328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6111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.svg"/><Relationship Id="rId7" Type="http://schemas.openxmlformats.org/officeDocument/2006/relationships/image" Target="../media/image4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4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8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4.sv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24.pn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7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5" Type="http://schemas.openxmlformats.org/officeDocument/2006/relationships/image" Target="../media/image26.png"/><Relationship Id="rId10" Type="http://schemas.openxmlformats.org/officeDocument/2006/relationships/image" Target="../media/image21.svg"/><Relationship Id="rId4" Type="http://schemas.openxmlformats.org/officeDocument/2006/relationships/image" Target="../media/image8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30.png"/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12" Type="http://schemas.openxmlformats.org/officeDocument/2006/relationships/image" Target="../media/image29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3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28.png"/><Relationship Id="rId5" Type="http://schemas.openxmlformats.org/officeDocument/2006/relationships/image" Target="../media/image3.png"/><Relationship Id="rId15" Type="http://schemas.openxmlformats.org/officeDocument/2006/relationships/image" Target="../media/image32.png"/><Relationship Id="rId10" Type="http://schemas.openxmlformats.org/officeDocument/2006/relationships/image" Target="../media/image27.svg"/><Relationship Id="rId4" Type="http://schemas.openxmlformats.org/officeDocument/2006/relationships/image" Target="../media/image8.svg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38.png"/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12" Type="http://schemas.openxmlformats.org/officeDocument/2006/relationships/image" Target="../media/image37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36.png"/><Relationship Id="rId5" Type="http://schemas.openxmlformats.org/officeDocument/2006/relationships/image" Target="../media/image3.png"/><Relationship Id="rId15" Type="http://schemas.openxmlformats.org/officeDocument/2006/relationships/image" Target="../media/image40.png"/><Relationship Id="rId10" Type="http://schemas.openxmlformats.org/officeDocument/2006/relationships/image" Target="../media/image35.svg"/><Relationship Id="rId4" Type="http://schemas.openxmlformats.org/officeDocument/2006/relationships/image" Target="../media/image8.svg"/><Relationship Id="rId9" Type="http://schemas.openxmlformats.org/officeDocument/2006/relationships/image" Target="../media/image34.png"/><Relationship Id="rId14" Type="http://schemas.openxmlformats.org/officeDocument/2006/relationships/image" Target="../media/image3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7.pn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14F561D-C965-4BDF-8CB4-E3C6CB15CF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CBE5289-4C17-45AF-8934-4772D9D946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noProof="0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8A992251-31FF-4002-8BEF-679DBBBEC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0160"/>
            <a:ext cx="12192000" cy="68580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59F37D04-357B-4F09-B358-026A757F83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3240" y="495935"/>
            <a:ext cx="3418840" cy="433209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99B29358-2BE2-4796-882F-18F1EAD957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515656"/>
            <a:ext cx="2461895" cy="65167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FF70192-4993-4E56-BEAF-11A70DCA6802}"/>
              </a:ext>
            </a:extLst>
          </p:cNvPr>
          <p:cNvSpPr txBox="1"/>
          <p:nvPr/>
        </p:nvSpPr>
        <p:spPr>
          <a:xfrm>
            <a:off x="291147" y="1605280"/>
            <a:ext cx="21707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noProof="0" dirty="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Webinar 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E4983A-C11F-42CF-85E3-04F7271D2638}"/>
              </a:ext>
            </a:extLst>
          </p:cNvPr>
          <p:cNvSpPr txBox="1"/>
          <p:nvPr/>
        </p:nvSpPr>
        <p:spPr>
          <a:xfrm>
            <a:off x="291147" y="2324502"/>
            <a:ext cx="77352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noProof="0" dirty="0">
                <a:latin typeface="Calibri" panose="020F0502020204030204" pitchFamily="34" charset="0"/>
                <a:ea typeface="Calibri" panose="020F0502020204030204" pitchFamily="34" charset="0"/>
              </a:rPr>
              <a:t>More Than Manuals: Tech Writers as Strategic Collaborators</a:t>
            </a:r>
            <a:endParaRPr lang="en-US" sz="4400" b="1" noProof="0" dirty="0">
              <a:latin typeface="Red hat display" panose="02010303040201060303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994CB9-7473-4F10-9FE7-10731382BE14}"/>
              </a:ext>
            </a:extLst>
          </p:cNvPr>
          <p:cNvSpPr txBox="1"/>
          <p:nvPr/>
        </p:nvSpPr>
        <p:spPr>
          <a:xfrm>
            <a:off x="6096000" y="4888468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noProof="0" dirty="0">
                <a:latin typeface="Nunito" panose="00000500000000000000" pitchFamily="2" charset="0"/>
              </a:rPr>
              <a:t>Speaker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AB19F5-F730-4757-80F0-1C8AD0F215A2}"/>
              </a:ext>
            </a:extLst>
          </p:cNvPr>
          <p:cNvSpPr txBox="1"/>
          <p:nvPr/>
        </p:nvSpPr>
        <p:spPr>
          <a:xfrm>
            <a:off x="4223563" y="5257043"/>
            <a:ext cx="48334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noProof="0" dirty="0">
                <a:solidFill>
                  <a:srgbClr val="8005D8"/>
                </a:solidFill>
                <a:latin typeface="Nunito" panose="00000500000000000000" pitchFamily="2" charset="0"/>
              </a:rPr>
              <a:t>Katarzyna Mistarz</a:t>
            </a:r>
          </a:p>
          <a:p>
            <a:pPr algn="ctr"/>
            <a:r>
              <a:rPr lang="en-US" sz="2200" noProof="0" dirty="0">
                <a:solidFill>
                  <a:srgbClr val="8005D8"/>
                </a:solidFill>
                <a:latin typeface="Nunito" panose="00000500000000000000" pitchFamily="2" charset="0"/>
              </a:rPr>
              <a:t>Senior Principal Technical Writer</a:t>
            </a:r>
          </a:p>
          <a:p>
            <a:pPr algn="ctr"/>
            <a:r>
              <a:rPr lang="en-US" sz="2200" noProof="0" dirty="0">
                <a:solidFill>
                  <a:srgbClr val="8005D8"/>
                </a:solidFill>
                <a:latin typeface="Nunito" panose="00000500000000000000" pitchFamily="2" charset="0"/>
              </a:rPr>
              <a:t>Pegasystems </a:t>
            </a:r>
          </a:p>
        </p:txBody>
      </p:sp>
    </p:spTree>
    <p:extLst>
      <p:ext uri="{BB962C8B-B14F-4D97-AF65-F5344CB8AC3E}">
        <p14:creationId xmlns:p14="http://schemas.microsoft.com/office/powerpoint/2010/main" val="2436497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762A5DE7-CE7F-4E41-9BE4-834DD4E0C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5DD6E8B-6124-4846-ABCB-E60125BF2F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01126" y="6563180"/>
            <a:ext cx="1693557" cy="2031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7A04E03-039A-44DC-9552-88DBDDAEBF8B}"/>
              </a:ext>
            </a:extLst>
          </p:cNvPr>
          <p:cNvSpPr txBox="1"/>
          <p:nvPr/>
        </p:nvSpPr>
        <p:spPr>
          <a:xfrm>
            <a:off x="523240" y="2296265"/>
            <a:ext cx="450770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noProof="0" dirty="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Thank You!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05F65040-A556-44C5-831E-16C4E84A3C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80048" y="1524000"/>
            <a:ext cx="4084652" cy="4554924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6BAB4BE1-F6A8-468A-B03F-11F9CA95BB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60945" y="3767403"/>
            <a:ext cx="36195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317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6015F80-DD3E-4752-9448-F9259133A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0DF96AB-501E-41C8-BCF5-A04C86099E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26271" y="6256655"/>
            <a:ext cx="2090651" cy="2649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5758F1-3A3D-46E5-AEEE-5638EE3D1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noProof="0" dirty="0">
                <a:latin typeface="Red hat display" panose="02010503040201060303" pitchFamily="2" charset="0"/>
              </a:rPr>
              <a:t>Overview </a:t>
            </a:r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CA95EFE1-2F91-4495-AE15-CB852B387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357" y="2796828"/>
            <a:ext cx="2699147" cy="194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F0799D-0DA7-50C9-9458-CF4484CB6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8">
              <a:lnSpc>
                <a:spcPct val="150000"/>
              </a:lnSpc>
            </a:pPr>
            <a:r>
              <a:rPr lang="en-US" sz="2400" noProof="0" dirty="0"/>
              <a:t>Why collaborate? - Laying the Foundation</a:t>
            </a:r>
          </a:p>
          <a:p>
            <a:pPr lvl="8">
              <a:lnSpc>
                <a:spcPct val="150000"/>
              </a:lnSpc>
            </a:pPr>
            <a:r>
              <a:rPr lang="en-US" sz="2400" noProof="0" dirty="0"/>
              <a:t>Preparing for collaboration - Drawing Up the Blueprints</a:t>
            </a:r>
          </a:p>
          <a:p>
            <a:pPr lvl="8">
              <a:lnSpc>
                <a:spcPct val="150000"/>
              </a:lnSpc>
            </a:pPr>
            <a:r>
              <a:rPr lang="en-US" sz="2400" noProof="0" dirty="0"/>
              <a:t>Conducting the project - On the Construction Site</a:t>
            </a:r>
          </a:p>
          <a:p>
            <a:pPr lvl="8">
              <a:lnSpc>
                <a:spcPct val="150000"/>
              </a:lnSpc>
            </a:pPr>
            <a:r>
              <a:rPr lang="en-US" sz="2400" noProof="0" dirty="0"/>
              <a:t>Final evaluation - Inspecting the Structure</a:t>
            </a:r>
          </a:p>
          <a:p>
            <a:pPr lvl="8">
              <a:lnSpc>
                <a:spcPct val="150000"/>
              </a:lnSpc>
            </a:pPr>
            <a:r>
              <a:rPr lang="en-US" sz="2400" noProof="0" dirty="0"/>
              <a:t>What can go wrong? - When the Scaffold Collapses</a:t>
            </a:r>
          </a:p>
          <a:p>
            <a:pPr lvl="8">
              <a:lnSpc>
                <a:spcPct val="150000"/>
              </a:lnSpc>
            </a:pPr>
            <a:r>
              <a:rPr lang="en-US" sz="2400" noProof="0" dirty="0"/>
              <a:t>Real-life examples - From the Job Site</a:t>
            </a:r>
          </a:p>
          <a:p>
            <a:pPr lvl="8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44381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6015F80-DD3E-4752-9448-F9259133A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5758F1-3A3D-46E5-AEEE-5638EE3D1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b="1" noProof="0" dirty="0">
                <a:latin typeface="Red hat display" panose="02010503040201060303" pitchFamily="2" charset="0"/>
              </a:rPr>
              <a:t>Laying the foundation</a:t>
            </a:r>
            <a:br>
              <a:rPr lang="en-US" b="1" noProof="0" dirty="0">
                <a:latin typeface="Red hat display" panose="02010503040201060303" pitchFamily="2" charset="0"/>
              </a:rPr>
            </a:br>
            <a:r>
              <a:rPr lang="en-US" sz="2000" b="1" noProof="0" dirty="0">
                <a:latin typeface="Red hat display" panose="02010503040201060303" pitchFamily="2" charset="0"/>
              </a:rPr>
              <a:t>What are the benefits for all parties involved?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E641E-7FA6-4428-A56B-5E46840C4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955" y="2135215"/>
            <a:ext cx="11019845" cy="37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noProof="0" dirty="0">
              <a:latin typeface="Nunito" pitchFamily="2" charset="0"/>
            </a:endParaRPr>
          </a:p>
          <a:p>
            <a:endParaRPr lang="en-US" sz="1800" noProof="0" dirty="0">
              <a:latin typeface="Nunito" pitchFamily="2" charset="0"/>
            </a:endParaRPr>
          </a:p>
          <a:p>
            <a:endParaRPr lang="en-US" sz="1800" noProof="0" dirty="0">
              <a:latin typeface="Nunito" pitchFamily="2" charset="0"/>
            </a:endParaRPr>
          </a:p>
          <a:p>
            <a:endParaRPr lang="en-US" sz="1800" noProof="0" dirty="0">
              <a:latin typeface="Nunito" pitchFamily="2" charset="0"/>
            </a:endParaRPr>
          </a:p>
          <a:p>
            <a:endParaRPr lang="en-US" sz="1800" noProof="0" dirty="0">
              <a:latin typeface="Nunito" pitchFamily="2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5ECC9BA-14DD-4AEC-8719-1EFAFAFBC6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6271" y="6256655"/>
            <a:ext cx="2090651" cy="264911"/>
          </a:xfrm>
          <a:prstGeom prst="rect">
            <a:avLst/>
          </a:prstGeom>
        </p:spPr>
      </p:pic>
      <p:pic>
        <p:nvPicPr>
          <p:cNvPr id="5" name="Graphic 4" descr="Gears with solid fill">
            <a:extLst>
              <a:ext uri="{FF2B5EF4-FFF2-40B4-BE49-F238E27FC236}">
                <a16:creationId xmlns:a16="http://schemas.microsoft.com/office/drawing/2014/main" id="{F2184E67-8ECC-3C25-799D-00DB19698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82418" y="2169717"/>
            <a:ext cx="914400" cy="914400"/>
          </a:xfrm>
          <a:prstGeom prst="rect">
            <a:avLst/>
          </a:prstGeom>
        </p:spPr>
      </p:pic>
      <p:pic>
        <p:nvPicPr>
          <p:cNvPr id="9" name="Graphic 8" descr="Ui Ux with solid fill">
            <a:extLst>
              <a:ext uri="{FF2B5EF4-FFF2-40B4-BE49-F238E27FC236}">
                <a16:creationId xmlns:a16="http://schemas.microsoft.com/office/drawing/2014/main" id="{1022F134-7B37-AEE9-B534-A32A0791CC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53908" y="2169717"/>
            <a:ext cx="914400" cy="914400"/>
          </a:xfrm>
          <a:prstGeom prst="rect">
            <a:avLst/>
          </a:prstGeom>
        </p:spPr>
      </p:pic>
      <p:pic>
        <p:nvPicPr>
          <p:cNvPr id="12" name="Graphic 11" descr="Briefcase with solid fill">
            <a:extLst>
              <a:ext uri="{FF2B5EF4-FFF2-40B4-BE49-F238E27FC236}">
                <a16:creationId xmlns:a16="http://schemas.microsoft.com/office/drawing/2014/main" id="{C0A5EA24-EE12-5A63-571A-E064599022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82418" y="4684655"/>
            <a:ext cx="914400" cy="914400"/>
          </a:xfrm>
          <a:prstGeom prst="rect">
            <a:avLst/>
          </a:prstGeom>
        </p:spPr>
      </p:pic>
      <p:pic>
        <p:nvPicPr>
          <p:cNvPr id="14" name="Graphic 13" descr="Scribble with solid fill">
            <a:extLst>
              <a:ext uri="{FF2B5EF4-FFF2-40B4-BE49-F238E27FC236}">
                <a16:creationId xmlns:a16="http://schemas.microsoft.com/office/drawing/2014/main" id="{9268A471-9D3C-C70F-86BA-6FE26E3138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53908" y="4684655"/>
            <a:ext cx="9144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227BC86-4F1B-4461-4A27-5FF1BD36CA82}"/>
              </a:ext>
            </a:extLst>
          </p:cNvPr>
          <p:cNvSpPr txBox="1"/>
          <p:nvPr/>
        </p:nvSpPr>
        <p:spPr>
          <a:xfrm>
            <a:off x="2934031" y="2169717"/>
            <a:ext cx="29658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noProof="0" dirty="0"/>
              <a:t>Relatable documentation</a:t>
            </a:r>
          </a:p>
          <a:p>
            <a:pPr marL="285750" indent="-285750">
              <a:buFontTx/>
              <a:buChar char="-"/>
            </a:pPr>
            <a:r>
              <a:rPr lang="en-US" noProof="0" dirty="0"/>
              <a:t>Better experience with the product</a:t>
            </a:r>
          </a:p>
          <a:p>
            <a:pPr marL="285750" indent="-285750">
              <a:buFontTx/>
              <a:buChar char="-"/>
            </a:pPr>
            <a:r>
              <a:rPr lang="en-US" noProof="0" dirty="0"/>
              <a:t>More independence, less frustration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EA8055-D5E3-4FEC-30B5-9B91A559E5F7}"/>
              </a:ext>
            </a:extLst>
          </p:cNvPr>
          <p:cNvSpPr txBox="1"/>
          <p:nvPr/>
        </p:nvSpPr>
        <p:spPr>
          <a:xfrm>
            <a:off x="3086430" y="4549863"/>
            <a:ext cx="29658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noProof="0" dirty="0"/>
              <a:t>Direct input and feedback</a:t>
            </a:r>
          </a:p>
          <a:p>
            <a:pPr marL="285750" indent="-285750">
              <a:buFontTx/>
              <a:buChar char="-"/>
            </a:pPr>
            <a:r>
              <a:rPr lang="en-US" noProof="0" dirty="0"/>
              <a:t>Potholes (gaps) identified</a:t>
            </a:r>
          </a:p>
          <a:p>
            <a:pPr marL="285750" indent="-285750">
              <a:buFontTx/>
              <a:buChar char="-"/>
            </a:pPr>
            <a:r>
              <a:rPr lang="en-US" noProof="0" dirty="0"/>
              <a:t>Better understanding of the product and users needs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1DFED5-E19B-B334-6856-DC6157F31B36}"/>
              </a:ext>
            </a:extLst>
          </p:cNvPr>
          <p:cNvSpPr txBox="1"/>
          <p:nvPr/>
        </p:nvSpPr>
        <p:spPr>
          <a:xfrm>
            <a:off x="8008289" y="2169717"/>
            <a:ext cx="2965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noProof="0" dirty="0"/>
              <a:t>Well documented features</a:t>
            </a:r>
          </a:p>
          <a:p>
            <a:pPr marL="285750" indent="-285750">
              <a:buFontTx/>
              <a:buChar char="-"/>
            </a:pPr>
            <a:r>
              <a:rPr lang="en-US" noProof="0" dirty="0"/>
              <a:t>Early additional testing</a:t>
            </a:r>
          </a:p>
          <a:p>
            <a:pPr marL="285750" indent="-285750">
              <a:buFontTx/>
              <a:buChar char="-"/>
            </a:pPr>
            <a:r>
              <a:rPr lang="en-US" noProof="0" dirty="0"/>
              <a:t>Better understanding of how users use the product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5E4B49-8764-257F-54A4-C3C9A54D86F4}"/>
              </a:ext>
            </a:extLst>
          </p:cNvPr>
          <p:cNvSpPr txBox="1"/>
          <p:nvPr/>
        </p:nvSpPr>
        <p:spPr>
          <a:xfrm>
            <a:off x="8242390" y="4568752"/>
            <a:ext cx="29658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noProof="0" dirty="0"/>
              <a:t>”Single source of truth”</a:t>
            </a:r>
          </a:p>
          <a:p>
            <a:pPr marL="285750" indent="-285750">
              <a:buFontTx/>
              <a:buChar char="-"/>
            </a:pPr>
            <a:r>
              <a:rPr lang="en-US" noProof="0" dirty="0"/>
              <a:t>Potholes filled</a:t>
            </a:r>
          </a:p>
          <a:p>
            <a:pPr marL="285750" indent="-285750">
              <a:buFontTx/>
              <a:buChar char="-"/>
            </a:pPr>
            <a:r>
              <a:rPr lang="en-US" noProof="0" dirty="0"/>
              <a:t>Better cross-team collaboration with engineering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A7C8EF-C011-F743-F0E6-95A7EF318B53}"/>
              </a:ext>
            </a:extLst>
          </p:cNvPr>
          <p:cNvSpPr txBox="1"/>
          <p:nvPr/>
        </p:nvSpPr>
        <p:spPr>
          <a:xfrm>
            <a:off x="3030701" y="1779213"/>
            <a:ext cx="881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noProof="0" dirty="0"/>
              <a:t>Users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9A9C81-2FED-9675-AAB2-0A4B3F863AD1}"/>
              </a:ext>
            </a:extLst>
          </p:cNvPr>
          <p:cNvSpPr txBox="1"/>
          <p:nvPr/>
        </p:nvSpPr>
        <p:spPr>
          <a:xfrm>
            <a:off x="3030701" y="4142934"/>
            <a:ext cx="1175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noProof="0" dirty="0"/>
              <a:t>Tech Doc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C44193-E8C1-D8C6-6076-632508426F0F}"/>
              </a:ext>
            </a:extLst>
          </p:cNvPr>
          <p:cNvSpPr txBox="1"/>
          <p:nvPr/>
        </p:nvSpPr>
        <p:spPr>
          <a:xfrm>
            <a:off x="7885742" y="1783134"/>
            <a:ext cx="1493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noProof="0" dirty="0"/>
              <a:t>Engineering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145E7F-00B5-758D-803D-D838F2CE3CAB}"/>
              </a:ext>
            </a:extLst>
          </p:cNvPr>
          <p:cNvSpPr txBox="1"/>
          <p:nvPr/>
        </p:nvSpPr>
        <p:spPr>
          <a:xfrm>
            <a:off x="7985762" y="4137322"/>
            <a:ext cx="1309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noProof="0" dirty="0"/>
              <a:t>Consulting</a:t>
            </a:r>
          </a:p>
        </p:txBody>
      </p:sp>
    </p:spTree>
    <p:extLst>
      <p:ext uri="{BB962C8B-B14F-4D97-AF65-F5344CB8AC3E}">
        <p14:creationId xmlns:p14="http://schemas.microsoft.com/office/powerpoint/2010/main" val="59414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AB687-F7A4-4365-EE94-DB28B61BF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FEEFDA95-5B78-F3CC-56C7-6512BE5BE2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450FE4-AA8A-58C2-EF03-8C98A1473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b="1" noProof="0" dirty="0">
                <a:latin typeface="Red hat display" panose="02010503040201060303" pitchFamily="2" charset="0"/>
              </a:rPr>
              <a:t>Drawing up the blueprints</a:t>
            </a:r>
            <a:br>
              <a:rPr lang="en-US" b="1" noProof="0" dirty="0">
                <a:latin typeface="Red hat display" panose="02010503040201060303" pitchFamily="2" charset="0"/>
              </a:rPr>
            </a:br>
            <a:r>
              <a:rPr lang="en-US" sz="2000" b="1" noProof="0" dirty="0">
                <a:latin typeface="Red hat display" panose="02010503040201060303" pitchFamily="2" charset="0"/>
              </a:rPr>
              <a:t>Preparing for 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5C5F6-1D74-3D3C-F4BF-25CBB4EE8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1675" y="2135215"/>
            <a:ext cx="4652125" cy="37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noProof="0" dirty="0">
                <a:latin typeface="Nunito" pitchFamily="2" charset="0"/>
              </a:rPr>
              <a:t>Know your destination</a:t>
            </a:r>
          </a:p>
          <a:p>
            <a:endParaRPr lang="en-US" sz="1800" noProof="0" dirty="0">
              <a:latin typeface="Nunito" pitchFamily="2" charset="0"/>
            </a:endParaRPr>
          </a:p>
          <a:p>
            <a:pPr marL="0" indent="0">
              <a:buNone/>
            </a:pPr>
            <a:endParaRPr lang="en-US" sz="1800" noProof="0" dirty="0">
              <a:latin typeface="Nunito" pitchFamily="2" charset="0"/>
            </a:endParaRPr>
          </a:p>
          <a:p>
            <a:pPr marL="0" indent="0">
              <a:buNone/>
            </a:pPr>
            <a:r>
              <a:rPr lang="en-US" sz="1800" noProof="0" dirty="0">
                <a:latin typeface="Nunito" pitchFamily="2" charset="0"/>
              </a:rPr>
              <a:t>Know your audience</a:t>
            </a:r>
          </a:p>
          <a:p>
            <a:pPr marL="0" indent="0">
              <a:buNone/>
            </a:pPr>
            <a:endParaRPr lang="en-US" sz="1800" noProof="0" dirty="0">
              <a:latin typeface="Nunito" pitchFamily="2" charset="0"/>
            </a:endParaRPr>
          </a:p>
          <a:p>
            <a:pPr marL="0" indent="0">
              <a:buNone/>
            </a:pPr>
            <a:endParaRPr lang="en-US" sz="1800" noProof="0" dirty="0">
              <a:latin typeface="Nunito" pitchFamily="2" charset="0"/>
            </a:endParaRPr>
          </a:p>
          <a:p>
            <a:pPr marL="0" indent="0">
              <a:buNone/>
            </a:pPr>
            <a:r>
              <a:rPr lang="en-US" sz="1800" noProof="0" dirty="0">
                <a:latin typeface="Nunito" pitchFamily="2" charset="0"/>
              </a:rPr>
              <a:t>Plan an efficient route</a:t>
            </a:r>
          </a:p>
          <a:p>
            <a:pPr marL="0" indent="0">
              <a:buNone/>
            </a:pPr>
            <a:endParaRPr lang="en-US" sz="1800" noProof="0" dirty="0">
              <a:latin typeface="Nunito" pitchFamily="2" charset="0"/>
            </a:endParaRPr>
          </a:p>
          <a:p>
            <a:pPr marL="0" indent="0">
              <a:buNone/>
            </a:pPr>
            <a:endParaRPr lang="en-US" sz="1800" noProof="0" dirty="0">
              <a:latin typeface="Nunito" pitchFamily="2" charset="0"/>
            </a:endParaRPr>
          </a:p>
          <a:p>
            <a:pPr marL="0" indent="0">
              <a:buNone/>
            </a:pPr>
            <a:r>
              <a:rPr lang="en-US" sz="1800" noProof="0" dirty="0">
                <a:latin typeface="Nunito" pitchFamily="2" charset="0"/>
              </a:rPr>
              <a:t>Find your team and create a schedule</a:t>
            </a:r>
          </a:p>
          <a:p>
            <a:endParaRPr lang="en-US" sz="1800" noProof="0" dirty="0">
              <a:latin typeface="Nunito" pitchFamily="2" charset="0"/>
            </a:endParaRPr>
          </a:p>
          <a:p>
            <a:endParaRPr lang="en-US" sz="1800" noProof="0" dirty="0">
              <a:latin typeface="Nunito" pitchFamily="2" charset="0"/>
            </a:endParaRPr>
          </a:p>
          <a:p>
            <a:endParaRPr lang="en-US" sz="1800" noProof="0" dirty="0">
              <a:latin typeface="Nunito" pitchFamily="2" charset="0"/>
            </a:endParaRPr>
          </a:p>
          <a:p>
            <a:endParaRPr lang="en-US" sz="1800" noProof="0" dirty="0">
              <a:latin typeface="Nunito" pitchFamily="2" charset="0"/>
            </a:endParaRPr>
          </a:p>
        </p:txBody>
      </p:sp>
      <p:pic>
        <p:nvPicPr>
          <p:cNvPr id="6" name="Graphic 5" descr="Blueprint outline">
            <a:extLst>
              <a:ext uri="{FF2B5EF4-FFF2-40B4-BE49-F238E27FC236}">
                <a16:creationId xmlns:a16="http://schemas.microsoft.com/office/drawing/2014/main" id="{1C9589D2-AEF6-4A04-DA3C-1D036743EA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58111" y="2455031"/>
            <a:ext cx="2727533" cy="272753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BFD7D87-C267-7C89-F718-404BF76DE1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26271" y="6256655"/>
            <a:ext cx="2090651" cy="264911"/>
          </a:xfrm>
          <a:prstGeom prst="rect">
            <a:avLst/>
          </a:prstGeom>
        </p:spPr>
      </p:pic>
      <p:pic>
        <p:nvPicPr>
          <p:cNvPr id="5" name="Graphic 4" descr="Flag with solid fill">
            <a:extLst>
              <a:ext uri="{FF2B5EF4-FFF2-40B4-BE49-F238E27FC236}">
                <a16:creationId xmlns:a16="http://schemas.microsoft.com/office/drawing/2014/main" id="{F930281F-DC82-D2A4-71E4-8E2075E30C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23155" y="1900600"/>
            <a:ext cx="914400" cy="914400"/>
          </a:xfrm>
          <a:prstGeom prst="rect">
            <a:avLst/>
          </a:prstGeom>
        </p:spPr>
      </p:pic>
      <p:pic>
        <p:nvPicPr>
          <p:cNvPr id="9" name="Graphic 8" descr="Route (Two Pins With A Path) with solid fill">
            <a:extLst>
              <a:ext uri="{FF2B5EF4-FFF2-40B4-BE49-F238E27FC236}">
                <a16:creationId xmlns:a16="http://schemas.microsoft.com/office/drawing/2014/main" id="{E2B7E8CF-0BAA-311A-B2BC-77B340E284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490326" y="3995535"/>
            <a:ext cx="914400" cy="914400"/>
          </a:xfrm>
          <a:prstGeom prst="rect">
            <a:avLst/>
          </a:prstGeom>
        </p:spPr>
      </p:pic>
      <p:pic>
        <p:nvPicPr>
          <p:cNvPr id="12" name="Graphic 11" descr="Convertible with solid fill">
            <a:extLst>
              <a:ext uri="{FF2B5EF4-FFF2-40B4-BE49-F238E27FC236}">
                <a16:creationId xmlns:a16="http://schemas.microsoft.com/office/drawing/2014/main" id="{537FFF07-29BD-E571-64A1-4470CA150B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490326" y="2944821"/>
            <a:ext cx="914400" cy="914400"/>
          </a:xfrm>
          <a:prstGeom prst="rect">
            <a:avLst/>
          </a:prstGeom>
        </p:spPr>
      </p:pic>
      <p:pic>
        <p:nvPicPr>
          <p:cNvPr id="14" name="Graphic 13" descr="Daily calendar with solid fill">
            <a:extLst>
              <a:ext uri="{FF2B5EF4-FFF2-40B4-BE49-F238E27FC236}">
                <a16:creationId xmlns:a16="http://schemas.microsoft.com/office/drawing/2014/main" id="{ECE5CAB3-BF29-6BE5-255C-C531B6830BA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490326" y="518256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47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D98BE-EA9D-737E-5E7C-A03B33D7E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077201E1-0989-D591-EE1B-4150C43D6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0B4325-3E25-5FD9-291C-F457C79B9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b="1" noProof="0" dirty="0">
                <a:latin typeface="Red hat display" panose="02010503040201060303" pitchFamily="2" charset="0"/>
              </a:rPr>
              <a:t>On the construction site</a:t>
            </a:r>
            <a:br>
              <a:rPr lang="en-US" b="1" noProof="0" dirty="0">
                <a:latin typeface="Red hat display" panose="02010503040201060303" pitchFamily="2" charset="0"/>
              </a:rPr>
            </a:br>
            <a:r>
              <a:rPr lang="en-US" sz="2000" b="1" noProof="0" dirty="0">
                <a:latin typeface="Red hat display" panose="02010503040201060303" pitchFamily="2" charset="0"/>
              </a:rPr>
              <a:t>Conducting the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ECA18-5B5F-C612-FE8F-971E74335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1675" y="2135215"/>
            <a:ext cx="4652125" cy="37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noProof="0" dirty="0">
                <a:latin typeface="Nunito" pitchFamily="2" charset="0"/>
              </a:rPr>
              <a:t>Stick to the schedule</a:t>
            </a:r>
          </a:p>
          <a:p>
            <a:endParaRPr lang="en-US" sz="1800" noProof="0" dirty="0">
              <a:latin typeface="Nunito" pitchFamily="2" charset="0"/>
            </a:endParaRPr>
          </a:p>
          <a:p>
            <a:pPr marL="0" indent="0">
              <a:buNone/>
            </a:pPr>
            <a:endParaRPr lang="en-US" sz="1800" noProof="0" dirty="0">
              <a:latin typeface="Nunito" pitchFamily="2" charset="0"/>
            </a:endParaRPr>
          </a:p>
          <a:p>
            <a:pPr marL="0" indent="0">
              <a:buNone/>
            </a:pPr>
            <a:r>
              <a:rPr lang="en-US" sz="1800" noProof="0" dirty="0">
                <a:latin typeface="Nunito" pitchFamily="2" charset="0"/>
              </a:rPr>
              <a:t>No detours or shortcuts!</a:t>
            </a:r>
          </a:p>
          <a:p>
            <a:pPr marL="0" indent="0">
              <a:buNone/>
            </a:pPr>
            <a:endParaRPr lang="en-US" sz="1800" noProof="0" dirty="0">
              <a:latin typeface="Nunito" pitchFamily="2" charset="0"/>
            </a:endParaRPr>
          </a:p>
          <a:p>
            <a:pPr marL="0" indent="0">
              <a:buNone/>
            </a:pPr>
            <a:endParaRPr lang="en-US" sz="1800" noProof="0" dirty="0">
              <a:latin typeface="Nunito" pitchFamily="2" charset="0"/>
            </a:endParaRPr>
          </a:p>
          <a:p>
            <a:pPr marL="0" indent="0">
              <a:buNone/>
            </a:pPr>
            <a:r>
              <a:rPr lang="en-US" sz="1800" noProof="0" dirty="0">
                <a:latin typeface="Nunito" pitchFamily="2" charset="0"/>
              </a:rPr>
              <a:t>Be flexible and open for reevaluation</a:t>
            </a:r>
          </a:p>
          <a:p>
            <a:pPr marL="0" indent="0">
              <a:buNone/>
            </a:pPr>
            <a:endParaRPr lang="en-US" sz="1800" noProof="0" dirty="0">
              <a:latin typeface="Nunito" pitchFamily="2" charset="0"/>
            </a:endParaRPr>
          </a:p>
          <a:p>
            <a:pPr marL="0" indent="0">
              <a:buNone/>
            </a:pPr>
            <a:endParaRPr lang="en-US" sz="1800" noProof="0" dirty="0">
              <a:latin typeface="Nunito" pitchFamily="2" charset="0"/>
            </a:endParaRPr>
          </a:p>
          <a:p>
            <a:pPr marL="0" indent="0">
              <a:buNone/>
            </a:pPr>
            <a:r>
              <a:rPr lang="en-US" sz="1800" noProof="0" dirty="0">
                <a:latin typeface="Nunito" pitchFamily="2" charset="0"/>
              </a:rPr>
              <a:t>Review regularly</a:t>
            </a:r>
          </a:p>
          <a:p>
            <a:endParaRPr lang="en-US" sz="1800" noProof="0" dirty="0">
              <a:latin typeface="Nunito" pitchFamily="2" charset="0"/>
            </a:endParaRPr>
          </a:p>
          <a:p>
            <a:endParaRPr lang="en-US" sz="1800" noProof="0" dirty="0">
              <a:latin typeface="Nunito" pitchFamily="2" charset="0"/>
            </a:endParaRPr>
          </a:p>
          <a:p>
            <a:endParaRPr lang="en-US" sz="1800" noProof="0" dirty="0">
              <a:latin typeface="Nunito" pitchFamily="2" charset="0"/>
            </a:endParaRPr>
          </a:p>
          <a:p>
            <a:endParaRPr lang="en-US" sz="1800" noProof="0" dirty="0">
              <a:latin typeface="Nunito" pitchFamily="2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05D13DC-2FC3-D9AB-766B-1057C6A167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26271" y="6256655"/>
            <a:ext cx="2090651" cy="264911"/>
          </a:xfrm>
          <a:prstGeom prst="rect">
            <a:avLst/>
          </a:prstGeom>
        </p:spPr>
      </p:pic>
      <p:pic>
        <p:nvPicPr>
          <p:cNvPr id="9" name="Graphic 8" descr="Route (Two Pins With A Path) with solid fill">
            <a:extLst>
              <a:ext uri="{FF2B5EF4-FFF2-40B4-BE49-F238E27FC236}">
                <a16:creationId xmlns:a16="http://schemas.microsoft.com/office/drawing/2014/main" id="{51AA0AB0-32AD-6A35-88F1-070D89D3BA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90326" y="2877716"/>
            <a:ext cx="914400" cy="914400"/>
          </a:xfrm>
          <a:prstGeom prst="rect">
            <a:avLst/>
          </a:prstGeom>
        </p:spPr>
      </p:pic>
      <p:pic>
        <p:nvPicPr>
          <p:cNvPr id="14" name="Graphic 13" descr="Daily calendar with solid fill">
            <a:extLst>
              <a:ext uri="{FF2B5EF4-FFF2-40B4-BE49-F238E27FC236}">
                <a16:creationId xmlns:a16="http://schemas.microsoft.com/office/drawing/2014/main" id="{C97F5A8A-C913-D767-B3A1-B32EB8AD52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90326" y="1827002"/>
            <a:ext cx="914400" cy="914400"/>
          </a:xfrm>
          <a:prstGeom prst="rect">
            <a:avLst/>
          </a:prstGeom>
        </p:spPr>
      </p:pic>
      <p:pic>
        <p:nvPicPr>
          <p:cNvPr id="7" name="Graphic 6" descr="Excavator with solid fill">
            <a:extLst>
              <a:ext uri="{FF2B5EF4-FFF2-40B4-BE49-F238E27FC236}">
                <a16:creationId xmlns:a16="http://schemas.microsoft.com/office/drawing/2014/main" id="{295464AD-0E4E-077E-C471-B562D74526E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957396" y="2252407"/>
            <a:ext cx="2786884" cy="2786884"/>
          </a:xfrm>
          <a:prstGeom prst="rect">
            <a:avLst/>
          </a:prstGeom>
        </p:spPr>
      </p:pic>
      <p:pic>
        <p:nvPicPr>
          <p:cNvPr id="13" name="Graphic 12" descr="Clipboard Mixed with solid fill">
            <a:extLst>
              <a:ext uri="{FF2B5EF4-FFF2-40B4-BE49-F238E27FC236}">
                <a16:creationId xmlns:a16="http://schemas.microsoft.com/office/drawing/2014/main" id="{E52518DC-9B2B-C89C-2FCE-1D39429EF3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506179" y="3995535"/>
            <a:ext cx="914400" cy="914400"/>
          </a:xfrm>
          <a:prstGeom prst="rect">
            <a:avLst/>
          </a:prstGeom>
        </p:spPr>
      </p:pic>
      <p:pic>
        <p:nvPicPr>
          <p:cNvPr id="16" name="Graphic 15" descr="Arrow circle with solid fill">
            <a:extLst>
              <a:ext uri="{FF2B5EF4-FFF2-40B4-BE49-F238E27FC236}">
                <a16:creationId xmlns:a16="http://schemas.microsoft.com/office/drawing/2014/main" id="{ED0020F0-E496-A5FB-6CF4-85C21D83D0F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533959" y="516069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28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97B0B-A887-E907-1D80-48D9D4217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73F25669-097F-4B3D-57CF-257E1199C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9102E1-67D6-116F-FBC2-C8A98DF39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b="1" noProof="0" dirty="0">
                <a:latin typeface="Red hat display" panose="02010503040201060303" pitchFamily="2" charset="0"/>
              </a:rPr>
              <a:t>Inspecting the structure</a:t>
            </a:r>
            <a:br>
              <a:rPr lang="en-US" b="1" noProof="0" dirty="0">
                <a:latin typeface="Red hat display" panose="02010503040201060303" pitchFamily="2" charset="0"/>
              </a:rPr>
            </a:br>
            <a:r>
              <a:rPr lang="en-US" sz="2000" b="1" noProof="0" dirty="0">
                <a:latin typeface="Red hat display" panose="02010503040201060303" pitchFamily="2" charset="0"/>
              </a:rPr>
              <a:t>Final evaluation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F61F7-9901-47AA-9F53-811A427A5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1675" y="2135215"/>
            <a:ext cx="4652125" cy="37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noProof="0" dirty="0">
                <a:latin typeface="Nunito" pitchFamily="2" charset="0"/>
              </a:rPr>
              <a:t>Gather as much feedback as possible</a:t>
            </a:r>
          </a:p>
          <a:p>
            <a:endParaRPr lang="en-US" sz="1800" noProof="0" dirty="0">
              <a:latin typeface="Nunito" pitchFamily="2" charset="0"/>
            </a:endParaRPr>
          </a:p>
          <a:p>
            <a:pPr marL="0" indent="0">
              <a:buNone/>
            </a:pPr>
            <a:endParaRPr lang="en-US" sz="1800" noProof="0" dirty="0">
              <a:latin typeface="Nunito" pitchFamily="2" charset="0"/>
            </a:endParaRPr>
          </a:p>
          <a:p>
            <a:pPr marL="0" indent="0">
              <a:buNone/>
            </a:pPr>
            <a:r>
              <a:rPr lang="en-US" sz="1800" noProof="0" dirty="0">
                <a:latin typeface="Nunito" pitchFamily="2" charset="0"/>
              </a:rPr>
              <a:t>Evaluate the outcomes and the process</a:t>
            </a:r>
          </a:p>
          <a:p>
            <a:pPr marL="0" indent="0">
              <a:buNone/>
            </a:pPr>
            <a:endParaRPr lang="en-US" sz="1800" noProof="0" dirty="0">
              <a:latin typeface="Nunito" pitchFamily="2" charset="0"/>
            </a:endParaRPr>
          </a:p>
          <a:p>
            <a:pPr marL="0" indent="0">
              <a:buNone/>
            </a:pPr>
            <a:endParaRPr lang="en-US" sz="1800" noProof="0" dirty="0">
              <a:latin typeface="Nunito" pitchFamily="2" charset="0"/>
            </a:endParaRPr>
          </a:p>
          <a:p>
            <a:pPr marL="0" indent="0">
              <a:buNone/>
            </a:pPr>
            <a:r>
              <a:rPr lang="en-US" sz="1800" noProof="0" dirty="0">
                <a:latin typeface="Nunito" pitchFamily="2" charset="0"/>
              </a:rPr>
              <a:t>Make it visible </a:t>
            </a:r>
          </a:p>
          <a:p>
            <a:pPr marL="0" indent="0">
              <a:buNone/>
            </a:pPr>
            <a:endParaRPr lang="en-US" sz="1800" noProof="0" dirty="0">
              <a:latin typeface="Nunito" pitchFamily="2" charset="0"/>
            </a:endParaRPr>
          </a:p>
          <a:p>
            <a:pPr marL="0" indent="0">
              <a:buNone/>
            </a:pPr>
            <a:endParaRPr lang="en-US" sz="1800" noProof="0" dirty="0">
              <a:latin typeface="Nunito" pitchFamily="2" charset="0"/>
            </a:endParaRPr>
          </a:p>
          <a:p>
            <a:pPr marL="0" indent="0">
              <a:buNone/>
            </a:pPr>
            <a:r>
              <a:rPr lang="en-US" sz="1800" noProof="0" dirty="0">
                <a:latin typeface="Nunito" pitchFamily="2" charset="0"/>
              </a:rPr>
              <a:t>Celebrate!</a:t>
            </a:r>
          </a:p>
          <a:p>
            <a:endParaRPr lang="en-US" sz="1800" noProof="0" dirty="0">
              <a:latin typeface="Nunito" pitchFamily="2" charset="0"/>
            </a:endParaRPr>
          </a:p>
          <a:p>
            <a:endParaRPr lang="en-US" sz="1800" noProof="0" dirty="0">
              <a:latin typeface="Nunito" pitchFamily="2" charset="0"/>
            </a:endParaRPr>
          </a:p>
          <a:p>
            <a:endParaRPr lang="en-US" sz="1800" noProof="0" dirty="0">
              <a:latin typeface="Nunito" pitchFamily="2" charset="0"/>
            </a:endParaRPr>
          </a:p>
          <a:p>
            <a:endParaRPr lang="en-US" sz="1800" noProof="0" dirty="0">
              <a:latin typeface="Nunito" pitchFamily="2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4254B74-BB0C-E07D-0FC7-EDFFC9CA8C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26271" y="6256655"/>
            <a:ext cx="2090651" cy="264911"/>
          </a:xfrm>
          <a:prstGeom prst="rect">
            <a:avLst/>
          </a:prstGeom>
        </p:spPr>
      </p:pic>
      <p:pic>
        <p:nvPicPr>
          <p:cNvPr id="9" name="Graphic 8" descr="Route (Two Pins With A Path) with solid fill">
            <a:extLst>
              <a:ext uri="{FF2B5EF4-FFF2-40B4-BE49-F238E27FC236}">
                <a16:creationId xmlns:a16="http://schemas.microsoft.com/office/drawing/2014/main" id="{0B694BB9-EC04-610B-5352-582C326403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90326" y="2877716"/>
            <a:ext cx="914400" cy="914400"/>
          </a:xfrm>
          <a:prstGeom prst="rect">
            <a:avLst/>
          </a:prstGeom>
        </p:spPr>
      </p:pic>
      <p:pic>
        <p:nvPicPr>
          <p:cNvPr id="5" name="Graphic 4" descr="Chat with solid fill">
            <a:extLst>
              <a:ext uri="{FF2B5EF4-FFF2-40B4-BE49-F238E27FC236}">
                <a16:creationId xmlns:a16="http://schemas.microsoft.com/office/drawing/2014/main" id="{DC4F5677-5166-63A4-A032-DF85DFDB8C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33959" y="1861607"/>
            <a:ext cx="914400" cy="914400"/>
          </a:xfrm>
          <a:prstGeom prst="rect">
            <a:avLst/>
          </a:prstGeom>
        </p:spPr>
      </p:pic>
      <p:pic>
        <p:nvPicPr>
          <p:cNvPr id="10" name="Graphic 9" descr="Megaphone1 with solid fill">
            <a:extLst>
              <a:ext uri="{FF2B5EF4-FFF2-40B4-BE49-F238E27FC236}">
                <a16:creationId xmlns:a16="http://schemas.microsoft.com/office/drawing/2014/main" id="{FD017658-CD6D-DB6C-13B2-ACEB6F2B38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533959" y="4069413"/>
            <a:ext cx="914400" cy="914400"/>
          </a:xfrm>
          <a:prstGeom prst="rect">
            <a:avLst/>
          </a:prstGeom>
        </p:spPr>
      </p:pic>
      <p:pic>
        <p:nvPicPr>
          <p:cNvPr id="15" name="Graphic 14" descr="Firecracker with solid fill">
            <a:extLst>
              <a:ext uri="{FF2B5EF4-FFF2-40B4-BE49-F238E27FC236}">
                <a16:creationId xmlns:a16="http://schemas.microsoft.com/office/drawing/2014/main" id="{7CF3F206-8DFA-F335-04F3-1B644CAC50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490326" y="5103411"/>
            <a:ext cx="914400" cy="914400"/>
          </a:xfrm>
          <a:prstGeom prst="rect">
            <a:avLst/>
          </a:prstGeom>
        </p:spPr>
      </p:pic>
      <p:pic>
        <p:nvPicPr>
          <p:cNvPr id="18" name="Graphic 17" descr="Checklist with solid fill">
            <a:extLst>
              <a:ext uri="{FF2B5EF4-FFF2-40B4-BE49-F238E27FC236}">
                <a16:creationId xmlns:a16="http://schemas.microsoft.com/office/drawing/2014/main" id="{532A0FE0-CF73-1545-1A9A-CC21A1DAD09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682289" y="2514599"/>
            <a:ext cx="2905614" cy="290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3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2DDB7E-DEE2-A768-1692-7C4650ECF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C8870372-B8D8-ED58-D1C8-4AB3B203F3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80CCE3-7AAB-FA6C-198C-77EB2DCA2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b="1" noProof="0" dirty="0">
                <a:latin typeface="Red hat display" panose="02010503040201060303" pitchFamily="2" charset="0"/>
              </a:rPr>
              <a:t>When the scaffold collapses</a:t>
            </a:r>
            <a:br>
              <a:rPr lang="en-US" b="1" noProof="0" dirty="0">
                <a:latin typeface="Red hat display" panose="02010503040201060303" pitchFamily="2" charset="0"/>
              </a:rPr>
            </a:br>
            <a:r>
              <a:rPr lang="en-US" sz="2000" b="1" noProof="0" dirty="0">
                <a:latin typeface="Red hat display" panose="02010503040201060303" pitchFamily="2" charset="0"/>
              </a:rPr>
              <a:t>What can go wrong?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5C081-6A74-95A5-F98C-AC97C4E35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135215"/>
            <a:ext cx="10515600" cy="3720640"/>
          </a:xfrm>
        </p:spPr>
        <p:txBody>
          <a:bodyPr>
            <a:normAutofit/>
          </a:bodyPr>
          <a:lstStyle/>
          <a:p>
            <a:endParaRPr lang="en-US" sz="1800" noProof="0" dirty="0">
              <a:latin typeface="Nunito" pitchFamily="2" charset="0"/>
            </a:endParaRPr>
          </a:p>
          <a:p>
            <a:endParaRPr lang="en-US" sz="1800" noProof="0" dirty="0">
              <a:latin typeface="Nunito" pitchFamily="2" charset="0"/>
            </a:endParaRPr>
          </a:p>
          <a:p>
            <a:endParaRPr lang="en-US" sz="1800" noProof="0" dirty="0">
              <a:latin typeface="Nunito" pitchFamily="2" charset="0"/>
            </a:endParaRPr>
          </a:p>
          <a:p>
            <a:endParaRPr lang="en-US" sz="1800" noProof="0" dirty="0">
              <a:latin typeface="Nunito" pitchFamily="2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0836072-65D8-911D-2F2A-3EA0EB6F08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26271" y="6256655"/>
            <a:ext cx="2090651" cy="2649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8C57C0-B55F-3529-F35D-42646FB590DA}"/>
              </a:ext>
            </a:extLst>
          </p:cNvPr>
          <p:cNvSpPr txBox="1"/>
          <p:nvPr/>
        </p:nvSpPr>
        <p:spPr>
          <a:xfrm>
            <a:off x="1749287" y="2258170"/>
            <a:ext cx="41823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noProof="0" dirty="0"/>
              <a:t>The schedule goes...</a:t>
            </a:r>
            <a:r>
              <a:rPr lang="pl-PL" noProof="0" dirty="0"/>
              <a:t> ”too flexible”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endParaRPr lang="pl-PL" noProof="0" dirty="0"/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endParaRPr lang="pl-PL" noProof="0" dirty="0"/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r>
              <a:rPr lang="pl-PL" noProof="0" dirty="0"/>
              <a:t>The scope becomes blurry</a:t>
            </a:r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F22C12-08A0-A6E9-5B3A-9BDAEFAEBF7A}"/>
              </a:ext>
            </a:extLst>
          </p:cNvPr>
          <p:cNvSpPr txBox="1"/>
          <p:nvPr/>
        </p:nvSpPr>
        <p:spPr>
          <a:xfrm>
            <a:off x="6096000" y="2258170"/>
            <a:ext cx="41823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l-PL" noProof="0" dirty="0"/>
              <a:t>Revisit the schedule</a:t>
            </a:r>
          </a:p>
          <a:p>
            <a:pPr marL="285750" indent="-285750">
              <a:buFontTx/>
              <a:buChar char="-"/>
            </a:pPr>
            <a:r>
              <a:rPr lang="pl-PL" dirty="0"/>
              <a:t>Reprioritize work</a:t>
            </a:r>
          </a:p>
          <a:p>
            <a:pPr marL="285750" indent="-285750">
              <a:buFontTx/>
              <a:buChar char="-"/>
            </a:pPr>
            <a:r>
              <a:rPr lang="pl-PL" noProof="0" dirty="0"/>
              <a:t>Ideally, have a designated person to work with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endParaRPr lang="pl-PL" noProof="0" dirty="0"/>
          </a:p>
          <a:p>
            <a:pPr marL="285750" indent="-285750">
              <a:buFontTx/>
              <a:buChar char="-"/>
            </a:pPr>
            <a:r>
              <a:rPr lang="pl-PL" dirty="0"/>
              <a:t>Revisit the scope</a:t>
            </a:r>
          </a:p>
          <a:p>
            <a:pPr marL="285750" indent="-285750">
              <a:buFontTx/>
              <a:buChar char="-"/>
            </a:pPr>
            <a:r>
              <a:rPr lang="pl-PL" noProof="0" dirty="0"/>
              <a:t>Gather more feedback/seek for advice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9840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B2B91-7880-19A1-B091-6EBE4DC33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1973607F-12D8-0DF9-532E-BFC963A8F2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0EF220-5872-068C-B515-8AC4ABCDF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l-PL" b="1" noProof="0" dirty="0">
                <a:latin typeface="Red hat display" panose="02010503040201060303" pitchFamily="2" charset="0"/>
              </a:rPr>
              <a:t>From the job site</a:t>
            </a:r>
            <a:br>
              <a:rPr lang="en-US" b="1" noProof="0" dirty="0">
                <a:latin typeface="Red hat display" panose="02010503040201060303" pitchFamily="2" charset="0"/>
              </a:rPr>
            </a:br>
            <a:r>
              <a:rPr lang="pl-PL" sz="2000" b="1" noProof="0" dirty="0">
                <a:latin typeface="Red hat display" panose="02010503040201060303" pitchFamily="2" charset="0"/>
              </a:rPr>
              <a:t>My success story</a:t>
            </a:r>
            <a:endParaRPr lang="en-US" sz="2000" b="1" noProof="0" dirty="0">
              <a:latin typeface="Red hat display" panose="020105030402010603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A5530-B527-4350-BE20-5C4A74D05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135215"/>
            <a:ext cx="10515600" cy="3720640"/>
          </a:xfrm>
        </p:spPr>
        <p:txBody>
          <a:bodyPr>
            <a:normAutofit/>
          </a:bodyPr>
          <a:lstStyle/>
          <a:p>
            <a:endParaRPr lang="en-US" sz="1800" noProof="0" dirty="0">
              <a:latin typeface="Nunito" pitchFamily="2" charset="0"/>
            </a:endParaRPr>
          </a:p>
          <a:p>
            <a:endParaRPr lang="en-US" sz="1800" noProof="0" dirty="0">
              <a:latin typeface="Nunito" pitchFamily="2" charset="0"/>
            </a:endParaRPr>
          </a:p>
          <a:p>
            <a:endParaRPr lang="en-US" sz="1800" noProof="0" dirty="0">
              <a:latin typeface="Nunito" pitchFamily="2" charset="0"/>
            </a:endParaRPr>
          </a:p>
          <a:p>
            <a:endParaRPr lang="en-US" sz="1800" noProof="0" dirty="0">
              <a:latin typeface="Nunito" pitchFamily="2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AE23C4F-000A-0648-16F0-F08A4EB348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26271" y="6256655"/>
            <a:ext cx="2090651" cy="264911"/>
          </a:xfrm>
          <a:prstGeom prst="rect">
            <a:avLst/>
          </a:prstGeom>
        </p:spPr>
      </p:pic>
      <p:pic>
        <p:nvPicPr>
          <p:cNvPr id="7" name="Picture 6" descr="A person taking a selfie&#10;&#10;AI-generated content may be incorrect.">
            <a:extLst>
              <a:ext uri="{FF2B5EF4-FFF2-40B4-BE49-F238E27FC236}">
                <a16:creationId xmlns:a16="http://schemas.microsoft.com/office/drawing/2014/main" id="{317013C8-6EB7-0876-3D76-656139304D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8369" y="1594441"/>
            <a:ext cx="2701230" cy="48021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1E7BB5-7EB7-BDC2-C258-D2FF9FA779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1151" y="2844411"/>
            <a:ext cx="9310451" cy="317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95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6015F80-DD3E-4752-9448-F9259133A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1FC9D9-4377-4F48-84E8-94B1ED468715}"/>
              </a:ext>
            </a:extLst>
          </p:cNvPr>
          <p:cNvSpPr txBox="1"/>
          <p:nvPr/>
        </p:nvSpPr>
        <p:spPr>
          <a:xfrm>
            <a:off x="3676071" y="2671801"/>
            <a:ext cx="46201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noProof="0" dirty="0">
                <a:latin typeface="Red hat display" panose="02010503040201060303" pitchFamily="2" charset="0"/>
              </a:rPr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2740904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7C765C9B04164BA7A4E0FFE8752C37" ma:contentTypeVersion="9" ma:contentTypeDescription="Create a new document." ma:contentTypeScope="" ma:versionID="2a457ae561021c1f83343e600dd0a319">
  <xsd:schema xmlns:xsd="http://www.w3.org/2001/XMLSchema" xmlns:xs="http://www.w3.org/2001/XMLSchema" xmlns:p="http://schemas.microsoft.com/office/2006/metadata/properties" xmlns:ns2="e0248320-4d2c-42d5-8198-bac3d42d3c55" targetNamespace="http://schemas.microsoft.com/office/2006/metadata/properties" ma:root="true" ma:fieldsID="d2eb412d193fab72b90402bcd95aa117" ns2:_="">
    <xsd:import namespace="e0248320-4d2c-42d5-8198-bac3d42d3c55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248320-4d2c-42d5-8198-bac3d42d3c55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53df88d1-47bc-462c-aa25-449c555055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0248320-4d2c-42d5-8198-bac3d42d3c5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66B1E1-EC7C-4ACE-971D-52FA56FBCC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248320-4d2c-42d5-8198-bac3d42d3c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6C414D-2E53-4F8A-A4C3-C428E7F10FAD}">
  <ds:schemaRefs>
    <ds:schemaRef ds:uri="http://schemas.microsoft.com/office/2006/documentManagement/types"/>
    <ds:schemaRef ds:uri="http://www.w3.org/XML/1998/namespace"/>
    <ds:schemaRef ds:uri="86f8def4-7d20-4b61-a40a-186aa73a37c8"/>
    <ds:schemaRef ds:uri="http://schemas.openxmlformats.org/package/2006/metadata/core-properties"/>
    <ds:schemaRef ds:uri="http://purl.org/dc/dcmitype/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cbb1d7af-fa62-43e7-bf05-06f34f659de3"/>
    <ds:schemaRef ds:uri="e0248320-4d2c-42d5-8198-bac3d42d3c55"/>
  </ds:schemaRefs>
</ds:datastoreItem>
</file>

<file path=customXml/itemProps3.xml><?xml version="1.0" encoding="utf-8"?>
<ds:datastoreItem xmlns:ds="http://schemas.openxmlformats.org/officeDocument/2006/customXml" ds:itemID="{2FD7FF22-AD46-4666-910B-2BE30B3FDB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17836</TotalTime>
  <Words>279</Words>
  <Application>Microsoft Office PowerPoint</Application>
  <PresentationFormat>Widescreen</PresentationFormat>
  <Paragraphs>100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Nunito</vt:lpstr>
      <vt:lpstr>Red hat display</vt:lpstr>
      <vt:lpstr>Office Theme</vt:lpstr>
      <vt:lpstr>PowerPoint Presentation</vt:lpstr>
      <vt:lpstr>Overview </vt:lpstr>
      <vt:lpstr>Laying the foundation What are the benefits for all parties involved?</vt:lpstr>
      <vt:lpstr>Drawing up the blueprints Preparing for collaboration</vt:lpstr>
      <vt:lpstr>On the construction site Conducting the project</vt:lpstr>
      <vt:lpstr>Inspecting the structure Final evaluation tips</vt:lpstr>
      <vt:lpstr>When the scaffold collapses What can go wrong?</vt:lpstr>
      <vt:lpstr>From the job site My success story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KOVLTP178</dc:creator>
  <cp:lastModifiedBy>Mistarz, Katarzyna</cp:lastModifiedBy>
  <cp:revision>7</cp:revision>
  <dcterms:created xsi:type="dcterms:W3CDTF">2022-02-24T09:05:55Z</dcterms:created>
  <dcterms:modified xsi:type="dcterms:W3CDTF">2025-08-13T14:18:07Z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0x010100AE7C765C9B04164BA7A4E0FFE8752C37</vt:lpwstr>
  </property>
  <property fmtid="{D5CDD505-2E9C-101B-9397-08002B2CF9AE}" pid="3" name="MediaServiceImageTags">
    <vt:lpwstr/>
  </property>
</Properties>
</file>