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57" r:id="rId3"/>
    <p:sldId id="269" r:id="rId4"/>
    <p:sldId id="266" r:id="rId5"/>
    <p:sldId id="270" r:id="rId6"/>
    <p:sldId id="272" r:id="rId7"/>
    <p:sldId id="273" r:id="rId8"/>
    <p:sldId id="276" r:id="rId9"/>
    <p:sldId id="275" r:id="rId10"/>
    <p:sldId id="277" r:id="rId11"/>
    <p:sldId id="278" r:id="rId12"/>
    <p:sldId id="279" r:id="rId13"/>
    <p:sldId id="280" r:id="rId14"/>
    <p:sldId id="260" r:id="rId15"/>
    <p:sldId id="282" r:id="rId16"/>
    <p:sldId id="284" r:id="rId17"/>
    <p:sldId id="285" r:id="rId18"/>
    <p:sldId id="286" r:id="rId19"/>
    <p:sldId id="281" r:id="rId20"/>
    <p:sldId id="287" r:id="rId21"/>
    <p:sldId id="288" r:id="rId22"/>
    <p:sldId id="289" r:id="rId23"/>
    <p:sldId id="263" r:id="rId24"/>
  </p:sldIdLst>
  <p:sldSz cx="18288000" cy="10287000"/>
  <p:notesSz cx="6858000" cy="9144000"/>
  <p:embeddedFontLst>
    <p:embeddedFont>
      <p:font typeface="Poppins" panose="00000500000000000000" pitchFamily="2" charset="0"/>
      <p:regular r:id="rId26"/>
      <p:bold r:id="rId27"/>
      <p:italic r:id="rId28"/>
      <p:boldItalic r:id="rId29"/>
    </p:embeddedFont>
    <p:embeddedFont>
      <p:font typeface="Roboto" panose="02000000000000000000" pitchFamily="2" charset="0"/>
      <p:regular r:id="rId30"/>
      <p:bold r:id="rId31"/>
      <p:italic r:id="rId32"/>
      <p:boldItalic r:id="rId33"/>
    </p:embeddedFont>
    <p:embeddedFont>
      <p:font typeface="Roboto Mono" panose="00000009000000000000" pitchFamily="49" charset="0"/>
      <p:regular r:id="rId34"/>
      <p:bold r:id="rId35"/>
      <p:italic r:id="rId36"/>
      <p:boldItalic r:id="rId37"/>
    </p:embeddedFont>
    <p:embeddedFont>
      <p:font typeface="Tomorrow" panose="020B060402020202020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70" autoAdjust="0"/>
    <p:restoredTop sz="74621" autoAdjust="0"/>
  </p:normalViewPr>
  <p:slideViewPr>
    <p:cSldViewPr>
      <p:cViewPr varScale="1">
        <p:scale>
          <a:sx n="59" d="100"/>
          <a:sy n="59" d="100"/>
        </p:scale>
        <p:origin x="34" y="50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79BA0-05EF-4000-8BB9-6FA7ABC1D006}"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CA639-68D8-4338-B002-78A850B747C7}" type="slidenum">
              <a:rPr lang="en-US" smtClean="0"/>
              <a:t>‹#›</a:t>
            </a:fld>
            <a:endParaRPr lang="en-US"/>
          </a:p>
        </p:txBody>
      </p:sp>
    </p:spTree>
    <p:extLst>
      <p:ext uri="{BB962C8B-B14F-4D97-AF65-F5344CB8AC3E}">
        <p14:creationId xmlns:p14="http://schemas.microsoft.com/office/powerpoint/2010/main" val="2197245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FCA639-68D8-4338-B002-78A850B747C7}" type="slidenum">
              <a:rPr lang="en-US" smtClean="0"/>
              <a:t>2</a:t>
            </a:fld>
            <a:endParaRPr lang="en-US"/>
          </a:p>
        </p:txBody>
      </p:sp>
    </p:spTree>
    <p:extLst>
      <p:ext uri="{BB962C8B-B14F-4D97-AF65-F5344CB8AC3E}">
        <p14:creationId xmlns:p14="http://schemas.microsoft.com/office/powerpoint/2010/main" val="3188388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5860E-6EB1-43E3-4230-95BD3A8174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CEECCC-9F89-7FC4-8A9C-6832C224BE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40DD60-0755-51C7-81CC-15E6AAA3E3B6}"/>
              </a:ext>
            </a:extLst>
          </p:cNvPr>
          <p:cNvSpPr>
            <a:spLocks noGrp="1"/>
          </p:cNvSpPr>
          <p:nvPr>
            <p:ph type="body" idx="1"/>
          </p:nvPr>
        </p:nvSpPr>
        <p:spPr/>
        <p:txBody>
          <a:bodyPr/>
          <a:lstStyle/>
          <a:p>
            <a:pPr rtl="0">
              <a:spcBef>
                <a:spcPts val="1400"/>
              </a:spcBef>
              <a:spcAft>
                <a:spcPts val="400"/>
              </a:spcAft>
              <a:buNone/>
            </a:pPr>
            <a:r>
              <a:rPr lang="en-US" sz="1200" b="1" i="0" u="none" strike="noStrike" dirty="0">
                <a:solidFill>
                  <a:srgbClr val="404040"/>
                </a:solidFill>
                <a:effectLst/>
                <a:latin typeface="Roboto" panose="02000000000000000000" pitchFamily="2" charset="0"/>
              </a:rPr>
              <a:t>5. Nonexistent Error Fixes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"How do I fix 'Error 0x80070005: Access Denied' in Windows?"</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a:t>
            </a:r>
            <a:endParaRPr lang="en-US" b="0" dirty="0">
              <a:effectLst/>
            </a:endParaRPr>
          </a:p>
          <a:p>
            <a:pPr rtl="0">
              <a:spcBef>
                <a:spcPts val="1200"/>
              </a:spcBef>
              <a:buNone/>
            </a:pPr>
            <a:r>
              <a:rPr lang="en-US" sz="1200" b="0" i="0" u="none" strike="noStrike" dirty="0">
                <a:solidFill>
                  <a:srgbClr val="404040"/>
                </a:solidFill>
                <a:effectLst/>
                <a:latin typeface="Roboto" panose="02000000000000000000" pitchFamily="2" charset="0"/>
              </a:rPr>
              <a:t>"Run the command </a:t>
            </a:r>
            <a:r>
              <a:rPr lang="en-US" sz="1200" b="0" i="0" u="none" strike="noStrike" dirty="0" err="1">
                <a:solidFill>
                  <a:srgbClr val="404040"/>
                </a:solidFill>
                <a:effectLst/>
                <a:latin typeface="Roboto Mono" panose="00000009000000000000" pitchFamily="49" charset="0"/>
              </a:rPr>
              <a:t>chkdsk</a:t>
            </a:r>
            <a:r>
              <a:rPr lang="en-US" sz="1200" b="0" i="0" u="none" strike="noStrike" dirty="0">
                <a:solidFill>
                  <a:srgbClr val="404040"/>
                </a:solidFill>
                <a:effectLst/>
                <a:latin typeface="Roboto Mono" panose="00000009000000000000" pitchFamily="49" charset="0"/>
              </a:rPr>
              <a:t> /f /r C:</a:t>
            </a:r>
            <a:r>
              <a:rPr lang="en-US" sz="1200" b="0" i="0" u="none" strike="noStrike" dirty="0">
                <a:solidFill>
                  <a:srgbClr val="404040"/>
                </a:solidFill>
                <a:effectLst/>
                <a:latin typeface="Roboto" panose="02000000000000000000" pitchFamily="2" charset="0"/>
              </a:rPr>
              <a:t> to resolve the issue."</a:t>
            </a:r>
            <a:endParaRPr lang="en-US" b="0" dirty="0">
              <a:effectLst/>
            </a:endParaRPr>
          </a:p>
          <a:p>
            <a:pPr rtl="0">
              <a:buNone/>
            </a:pPr>
            <a:r>
              <a:rPr lang="en-US" sz="1200" b="1" i="0" u="none" strike="noStrike" dirty="0">
                <a:solidFill>
                  <a:srgbClr val="404040"/>
                </a:solidFill>
                <a:effectLst/>
                <a:latin typeface="Roboto" panose="02000000000000000000" pitchFamily="2" charset="0"/>
              </a:rPr>
              <a:t>Reality:</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This command checks disk integrity but </a:t>
            </a:r>
            <a:r>
              <a:rPr lang="en-US" sz="1200" b="1" i="0" u="none" strike="noStrike" dirty="0">
                <a:solidFill>
                  <a:srgbClr val="404040"/>
                </a:solidFill>
                <a:effectLst/>
                <a:latin typeface="Roboto" panose="02000000000000000000" pitchFamily="2" charset="0"/>
              </a:rPr>
              <a:t>won’t</a:t>
            </a:r>
            <a:r>
              <a:rPr lang="en-US" sz="1200" b="0" i="0" u="none" strike="noStrike" dirty="0">
                <a:solidFill>
                  <a:srgbClr val="404040"/>
                </a:solidFill>
                <a:effectLst/>
                <a:latin typeface="Roboto" panose="02000000000000000000" pitchFamily="2" charset="0"/>
              </a:rPr>
              <a:t> fix an access-denied error. The AI provided an irrelevant solution confidently.</a:t>
            </a:r>
            <a:endParaRPr lang="en-US" b="0" dirty="0">
              <a:effectLst/>
            </a:endParaRPr>
          </a:p>
          <a:p>
            <a:pPr rtl="0">
              <a:spcBef>
                <a:spcPts val="1400"/>
              </a:spcBef>
              <a:spcAft>
                <a:spcPts val="400"/>
              </a:spcAft>
              <a:buNone/>
            </a:pPr>
            <a:r>
              <a:rPr lang="en-US" sz="1200" b="1" i="0" u="none" strike="noStrike" dirty="0">
                <a:solidFill>
                  <a:srgbClr val="404040"/>
                </a:solidFill>
                <a:effectLst/>
                <a:latin typeface="Roboto" panose="02000000000000000000" pitchFamily="2" charset="0"/>
              </a:rPr>
              <a:t>6. Imaginary Best Practices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"What’s the best way to structure a technical document?"</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a:t>
            </a:r>
            <a:endParaRPr lang="en-US" b="0" dirty="0">
              <a:effectLst/>
            </a:endParaRPr>
          </a:p>
          <a:p>
            <a:pPr rtl="0">
              <a:spcBef>
                <a:spcPts val="1200"/>
              </a:spcBef>
              <a:buNone/>
            </a:pPr>
            <a:r>
              <a:rPr lang="en-US" sz="1200" b="0" i="0" u="none" strike="noStrike" dirty="0">
                <a:solidFill>
                  <a:srgbClr val="404040"/>
                </a:solidFill>
                <a:effectLst/>
                <a:latin typeface="Roboto" panose="02000000000000000000" pitchFamily="2" charset="0"/>
              </a:rPr>
              <a:t>"Always use </a:t>
            </a:r>
            <a:r>
              <a:rPr lang="en-US" sz="1200" b="1" i="0" u="none" strike="noStrike" dirty="0">
                <a:solidFill>
                  <a:srgbClr val="404040"/>
                </a:solidFill>
                <a:effectLst/>
                <a:latin typeface="Roboto" panose="02000000000000000000" pitchFamily="2" charset="0"/>
              </a:rPr>
              <a:t>exactly five headings</a:t>
            </a:r>
            <a:r>
              <a:rPr lang="en-US" sz="1200" b="0" i="0" u="none" strike="noStrike" dirty="0">
                <a:solidFill>
                  <a:srgbClr val="404040"/>
                </a:solidFill>
                <a:effectLst/>
                <a:latin typeface="Roboto" panose="02000000000000000000" pitchFamily="2" charset="0"/>
              </a:rPr>
              <a:t> in every section for optimal readability."</a:t>
            </a:r>
            <a:endParaRPr lang="en-US" b="0" dirty="0">
              <a:effectLst/>
            </a:endParaRPr>
          </a:p>
          <a:p>
            <a:pPr>
              <a:buNone/>
            </a:pPr>
            <a:r>
              <a:rPr lang="en-US" sz="1200" b="1" i="0" u="none" strike="noStrike" dirty="0">
                <a:solidFill>
                  <a:srgbClr val="404040"/>
                </a:solidFill>
                <a:effectLst/>
                <a:latin typeface="Roboto" panose="02000000000000000000" pitchFamily="2" charset="0"/>
              </a:rPr>
              <a:t>Problem:</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This is an arbitrary, nonsensical rule. AI sometimes invents "best practices" that have no real basis in UX research.</a:t>
            </a:r>
            <a:endParaRPr lang="en-US" dirty="0"/>
          </a:p>
          <a:p>
            <a:pPr rtl="0">
              <a:spcBef>
                <a:spcPts val="1200"/>
              </a:spcBef>
              <a:spcAft>
                <a:spcPts val="1200"/>
              </a:spcAft>
              <a:buNone/>
            </a:pPr>
            <a:endParaRPr lang="en-US" dirty="0"/>
          </a:p>
        </p:txBody>
      </p:sp>
      <p:sp>
        <p:nvSpPr>
          <p:cNvPr id="4" name="Slide Number Placeholder 3">
            <a:extLst>
              <a:ext uri="{FF2B5EF4-FFF2-40B4-BE49-F238E27FC236}">
                <a16:creationId xmlns:a16="http://schemas.microsoft.com/office/drawing/2014/main" id="{1D57ADAF-C11F-287A-C8CA-EAE192275B45}"/>
              </a:ext>
            </a:extLst>
          </p:cNvPr>
          <p:cNvSpPr>
            <a:spLocks noGrp="1"/>
          </p:cNvSpPr>
          <p:nvPr>
            <p:ph type="sldNum" sz="quarter" idx="5"/>
          </p:nvPr>
        </p:nvSpPr>
        <p:spPr/>
        <p:txBody>
          <a:bodyPr/>
          <a:lstStyle/>
          <a:p>
            <a:fld id="{C3FCA639-68D8-4338-B002-78A850B747C7}" type="slidenum">
              <a:rPr lang="en-US" smtClean="0"/>
              <a:t>11</a:t>
            </a:fld>
            <a:endParaRPr lang="en-US"/>
          </a:p>
        </p:txBody>
      </p:sp>
    </p:spTree>
    <p:extLst>
      <p:ext uri="{BB962C8B-B14F-4D97-AF65-F5344CB8AC3E}">
        <p14:creationId xmlns:p14="http://schemas.microsoft.com/office/powerpoint/2010/main" val="2822201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E1D66-AC66-8B58-2EA2-88F2A24EB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10265-EA28-5197-571D-98E688D411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E29A90-4B36-290A-FEBA-185245457CC0}"/>
              </a:ext>
            </a:extLst>
          </p:cNvPr>
          <p:cNvSpPr>
            <a:spLocks noGrp="1"/>
          </p:cNvSpPr>
          <p:nvPr>
            <p:ph type="body" idx="1"/>
          </p:nvPr>
        </p:nvSpPr>
        <p:spPr/>
        <p:txBody>
          <a:bodyPr/>
          <a:lstStyle/>
          <a:p>
            <a:pPr rtl="0">
              <a:spcBef>
                <a:spcPts val="1400"/>
              </a:spcBef>
              <a:spcAft>
                <a:spcPts val="400"/>
              </a:spcAft>
              <a:buNone/>
            </a:pPr>
            <a:r>
              <a:rPr lang="en-US" sz="1200" b="1" i="0" u="none" strike="noStrike" dirty="0">
                <a:solidFill>
                  <a:srgbClr val="404040"/>
                </a:solidFill>
                <a:effectLst/>
                <a:latin typeface="Roboto" panose="02000000000000000000" pitchFamily="2" charset="0"/>
              </a:rPr>
              <a:t>6. Imaginary Best Practices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"What’s the best way to structure a technical document?"</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a:t>
            </a:r>
            <a:endParaRPr lang="en-US" b="0" dirty="0">
              <a:effectLst/>
            </a:endParaRPr>
          </a:p>
          <a:p>
            <a:pPr rtl="0">
              <a:spcBef>
                <a:spcPts val="1200"/>
              </a:spcBef>
              <a:buNone/>
            </a:pPr>
            <a:r>
              <a:rPr lang="en-US" sz="1200" b="0" i="0" u="none" strike="noStrike" dirty="0">
                <a:solidFill>
                  <a:srgbClr val="404040"/>
                </a:solidFill>
                <a:effectLst/>
                <a:latin typeface="Roboto" panose="02000000000000000000" pitchFamily="2" charset="0"/>
              </a:rPr>
              <a:t>"Always use </a:t>
            </a:r>
            <a:r>
              <a:rPr lang="en-US" sz="1200" b="1" i="0" u="none" strike="noStrike" dirty="0">
                <a:solidFill>
                  <a:srgbClr val="404040"/>
                </a:solidFill>
                <a:effectLst/>
                <a:latin typeface="Roboto" panose="02000000000000000000" pitchFamily="2" charset="0"/>
              </a:rPr>
              <a:t>exactly five headings</a:t>
            </a:r>
            <a:r>
              <a:rPr lang="en-US" sz="1200" b="0" i="0" u="none" strike="noStrike" dirty="0">
                <a:solidFill>
                  <a:srgbClr val="404040"/>
                </a:solidFill>
                <a:effectLst/>
                <a:latin typeface="Roboto" panose="02000000000000000000" pitchFamily="2" charset="0"/>
              </a:rPr>
              <a:t> in every section for optimal readability."</a:t>
            </a:r>
            <a:endParaRPr lang="en-US" b="0" dirty="0">
              <a:effectLst/>
            </a:endParaRPr>
          </a:p>
          <a:p>
            <a:pPr>
              <a:buNone/>
            </a:pPr>
            <a:r>
              <a:rPr lang="en-US" sz="1200" b="1" i="0" u="none" strike="noStrike" dirty="0">
                <a:solidFill>
                  <a:srgbClr val="404040"/>
                </a:solidFill>
                <a:effectLst/>
                <a:latin typeface="Roboto" panose="02000000000000000000" pitchFamily="2" charset="0"/>
              </a:rPr>
              <a:t>Problem:</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This is an arbitrary, nonsensical rule. AI sometimes invents "best practices" that have no real basis in UX research.</a:t>
            </a:r>
            <a:endParaRPr lang="en-US" dirty="0"/>
          </a:p>
          <a:p>
            <a:pPr rtl="0">
              <a:spcBef>
                <a:spcPts val="1200"/>
              </a:spcBef>
              <a:spcAft>
                <a:spcPts val="1200"/>
              </a:spcAft>
              <a:buNone/>
            </a:pPr>
            <a:endParaRPr lang="en-US" dirty="0"/>
          </a:p>
        </p:txBody>
      </p:sp>
      <p:sp>
        <p:nvSpPr>
          <p:cNvPr id="4" name="Slide Number Placeholder 3">
            <a:extLst>
              <a:ext uri="{FF2B5EF4-FFF2-40B4-BE49-F238E27FC236}">
                <a16:creationId xmlns:a16="http://schemas.microsoft.com/office/drawing/2014/main" id="{74EFDA64-548A-7AD0-0386-505D88D86B30}"/>
              </a:ext>
            </a:extLst>
          </p:cNvPr>
          <p:cNvSpPr>
            <a:spLocks noGrp="1"/>
          </p:cNvSpPr>
          <p:nvPr>
            <p:ph type="sldNum" sz="quarter" idx="5"/>
          </p:nvPr>
        </p:nvSpPr>
        <p:spPr/>
        <p:txBody>
          <a:bodyPr/>
          <a:lstStyle/>
          <a:p>
            <a:fld id="{C3FCA639-68D8-4338-B002-78A850B747C7}" type="slidenum">
              <a:rPr lang="en-US" smtClean="0"/>
              <a:t>12</a:t>
            </a:fld>
            <a:endParaRPr lang="en-US"/>
          </a:p>
        </p:txBody>
      </p:sp>
    </p:spTree>
    <p:extLst>
      <p:ext uri="{BB962C8B-B14F-4D97-AF65-F5344CB8AC3E}">
        <p14:creationId xmlns:p14="http://schemas.microsoft.com/office/powerpoint/2010/main" val="4074102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1" i="0" dirty="0">
                <a:solidFill>
                  <a:srgbClr val="404040"/>
                </a:solidFill>
                <a:effectLst/>
                <a:latin typeface="DeepSeek-CJK-patch"/>
              </a:rPr>
              <a:t>1. AI Has No True Understanding—Only Pattern Recognition</a:t>
            </a:r>
          </a:p>
          <a:p>
            <a:pPr algn="l">
              <a:buNone/>
            </a:pPr>
            <a:r>
              <a:rPr lang="en-US" b="1" i="0" dirty="0">
                <a:solidFill>
                  <a:srgbClr val="404040"/>
                </a:solidFill>
                <a:effectLst/>
                <a:latin typeface="DeepSeek-CJK-patch"/>
              </a:rPr>
              <a:t>What It Means:</a:t>
            </a:r>
            <a:br>
              <a:rPr lang="en-US" b="0" i="0" dirty="0">
                <a:solidFill>
                  <a:srgbClr val="404040"/>
                </a:solidFill>
                <a:effectLst/>
                <a:latin typeface="DeepSeek-CJK-patch"/>
              </a:rPr>
            </a:br>
            <a:r>
              <a:rPr lang="en-US" b="0" i="0" dirty="0">
                <a:solidFill>
                  <a:srgbClr val="404040"/>
                </a:solidFill>
                <a:effectLst/>
                <a:latin typeface="DeepSeek-CJK-patch"/>
              </a:rPr>
              <a:t>AI models like GPT don’t "know" facts; they predict the next word based on patterns in training data.</a:t>
            </a:r>
          </a:p>
          <a:p>
            <a:pPr algn="l">
              <a:buNone/>
            </a:pPr>
            <a:r>
              <a:rPr lang="en-US" b="1" i="0" dirty="0">
                <a:solidFill>
                  <a:srgbClr val="404040"/>
                </a:solidFill>
                <a:effectLst/>
                <a:latin typeface="DeepSeek-CJK-patch"/>
              </a:rPr>
              <a:t>Example in Docs:</a:t>
            </a:r>
            <a:endParaRPr lang="en-US" b="0" i="0" dirty="0">
              <a:solidFill>
                <a:srgbClr val="404040"/>
              </a:solidFill>
              <a:effectLst/>
              <a:latin typeface="DeepSeek-CJK-patch"/>
            </a:endParaRPr>
          </a:p>
          <a:p>
            <a:pPr algn="l">
              <a:buFont typeface="Arial" panose="020B0604020202020204" pitchFamily="34" charset="0"/>
              <a:buChar char="•"/>
            </a:pPr>
            <a:r>
              <a:rPr lang="en-US" b="1" i="0" dirty="0">
                <a:solidFill>
                  <a:srgbClr val="404040"/>
                </a:solidFill>
                <a:effectLst/>
                <a:latin typeface="DeepSeek-CJK-patch"/>
              </a:rPr>
              <a:t>Prompt:</a:t>
            </a:r>
            <a:r>
              <a:rPr lang="en-US" b="0" i="0" dirty="0">
                <a:solidFill>
                  <a:srgbClr val="404040"/>
                </a:solidFill>
                <a:effectLst/>
                <a:latin typeface="DeepSeek-CJK-patch"/>
              </a:rPr>
              <a:t> </a:t>
            </a:r>
            <a:r>
              <a:rPr lang="en-US" b="0" i="1" dirty="0">
                <a:solidFill>
                  <a:srgbClr val="404040"/>
                </a:solidFill>
                <a:effectLst/>
                <a:latin typeface="DeepSeek-CJK-patch"/>
              </a:rPr>
              <a:t>"Explain how to use the --recursive flag in AWS S3 sync."</a:t>
            </a:r>
            <a:endParaRPr lang="en-US" b="0" i="0" dirty="0">
              <a:solidFill>
                <a:srgbClr val="404040"/>
              </a:solidFill>
              <a:effectLst/>
              <a:latin typeface="DeepSeek-CJK-patch"/>
            </a:endParaRPr>
          </a:p>
          <a:p>
            <a:pPr algn="l">
              <a:spcBef>
                <a:spcPts val="300"/>
              </a:spcBef>
              <a:buFont typeface="Arial" panose="020B0604020202020204" pitchFamily="34" charset="0"/>
              <a:buChar char="•"/>
            </a:pPr>
            <a:r>
              <a:rPr lang="en-US" b="1" i="0" dirty="0">
                <a:solidFill>
                  <a:srgbClr val="404040"/>
                </a:solidFill>
                <a:effectLst/>
                <a:latin typeface="DeepSeek-CJK-patch"/>
              </a:rPr>
              <a:t>AI Output:</a:t>
            </a:r>
            <a:r>
              <a:rPr lang="en-US" b="0" i="0" dirty="0">
                <a:solidFill>
                  <a:srgbClr val="404040"/>
                </a:solidFill>
                <a:effectLst/>
                <a:latin typeface="DeepSeek-CJK-patch"/>
              </a:rPr>
              <a:t> </a:t>
            </a:r>
            <a:r>
              <a:rPr lang="en-US" b="0" i="1" dirty="0">
                <a:solidFill>
                  <a:srgbClr val="404040"/>
                </a:solidFill>
                <a:effectLst/>
                <a:latin typeface="DeepSeek-CJK-patch"/>
              </a:rPr>
              <a:t>"The --recursive flag enables encryption during transfer."</a:t>
            </a:r>
            <a:r>
              <a:rPr lang="en-US" b="0" i="0" dirty="0">
                <a:solidFill>
                  <a:srgbClr val="404040"/>
                </a:solidFill>
                <a:effectLst/>
                <a:latin typeface="DeepSeek-CJK-patch"/>
              </a:rPr>
              <a:t> (False—it controls subdirectory traversal.)</a:t>
            </a:r>
          </a:p>
          <a:p>
            <a:pPr algn="l">
              <a:spcBef>
                <a:spcPts val="300"/>
              </a:spcBef>
              <a:buFont typeface="Arial" panose="020B0604020202020204" pitchFamily="34" charset="0"/>
              <a:buChar char="•"/>
            </a:pPr>
            <a:r>
              <a:rPr lang="en-US" b="1" i="0" dirty="0">
                <a:solidFill>
                  <a:srgbClr val="404040"/>
                </a:solidFill>
                <a:effectLst/>
                <a:latin typeface="DeepSeek-CJK-patch"/>
              </a:rPr>
              <a:t>Why?</a:t>
            </a:r>
            <a:r>
              <a:rPr lang="en-US" b="0" i="0" dirty="0">
                <a:solidFill>
                  <a:srgbClr val="404040"/>
                </a:solidFill>
                <a:effectLst/>
                <a:latin typeface="DeepSeek-CJK-patch"/>
              </a:rPr>
              <a:t> The AI associated "--recursive" with "transfer," but misapplied the context.</a:t>
            </a:r>
          </a:p>
          <a:p>
            <a:pPr algn="l">
              <a:buNone/>
            </a:pPr>
            <a:r>
              <a:rPr lang="en-US" b="1" i="0" dirty="0">
                <a:solidFill>
                  <a:srgbClr val="404040"/>
                </a:solidFill>
                <a:effectLst/>
                <a:latin typeface="DeepSeek-CJK-patch"/>
              </a:rPr>
              <a:t>Mitigation Strategy:</a:t>
            </a:r>
            <a:endParaRPr lang="en-US" b="0" i="0" dirty="0">
              <a:solidFill>
                <a:srgbClr val="404040"/>
              </a:solidFill>
              <a:effectLst/>
              <a:latin typeface="DeepSeek-CJK-patch"/>
            </a:endParaRPr>
          </a:p>
          <a:p>
            <a:pPr algn="l">
              <a:spcAft>
                <a:spcPts val="300"/>
              </a:spcAft>
              <a:buFont typeface="Arial" panose="020B0604020202020204" pitchFamily="34" charset="0"/>
              <a:buChar char="•"/>
            </a:pPr>
            <a:r>
              <a:rPr lang="en-US" b="1" i="0" dirty="0">
                <a:solidFill>
                  <a:srgbClr val="404040"/>
                </a:solidFill>
                <a:effectLst/>
                <a:latin typeface="DeepSeek-CJK-patch"/>
              </a:rPr>
              <a:t>Ground prompts in explicit constraints:</a:t>
            </a:r>
            <a:endParaRPr lang="en-US" b="0" i="0" dirty="0">
              <a:solidFill>
                <a:srgbClr val="404040"/>
              </a:solidFill>
              <a:effectLst/>
              <a:latin typeface="DeepSeek-CJK-patch"/>
            </a:endParaRPr>
          </a:p>
          <a:p>
            <a:pPr marL="742950" lvl="1" indent="-285750" algn="l">
              <a:spcBef>
                <a:spcPts val="300"/>
              </a:spcBef>
              <a:buFont typeface="Arial" panose="020B0604020202020204" pitchFamily="34" charset="0"/>
              <a:buChar char="•"/>
            </a:pPr>
            <a:r>
              <a:rPr lang="en-US" b="0" i="1" dirty="0">
                <a:solidFill>
                  <a:srgbClr val="404040"/>
                </a:solidFill>
                <a:effectLst/>
                <a:latin typeface="DeepSeek-CJK-patch"/>
              </a:rPr>
              <a:t>"Only describe flags documented in AWS CLI v2 official docs."</a:t>
            </a:r>
            <a:endParaRPr lang="en-US" b="0" i="0" dirty="0">
              <a:solidFill>
                <a:srgbClr val="404040"/>
              </a:solidFill>
              <a:effectLst/>
              <a:latin typeface="DeepSeek-CJK-patch"/>
            </a:endParaRPr>
          </a:p>
          <a:p>
            <a:pPr algn="l">
              <a:spcBef>
                <a:spcPts val="300"/>
              </a:spcBef>
              <a:buFont typeface="Arial" panose="020B0604020202020204" pitchFamily="34" charset="0"/>
              <a:buChar char="•"/>
            </a:pPr>
            <a:r>
              <a:rPr lang="en-US" b="1" i="0" dirty="0">
                <a:solidFill>
                  <a:srgbClr val="404040"/>
                </a:solidFill>
                <a:effectLst/>
                <a:latin typeface="DeepSeek-CJK-patch"/>
              </a:rPr>
              <a:t>Use few-shot learning:</a:t>
            </a:r>
            <a:r>
              <a:rPr lang="en-US" b="0" i="0" dirty="0">
                <a:solidFill>
                  <a:srgbClr val="404040"/>
                </a:solidFill>
                <a:effectLst/>
                <a:latin typeface="DeepSeek-CJK-patch"/>
              </a:rPr>
              <a:t> Provide correct examples in the prompt.</a:t>
            </a:r>
          </a:p>
          <a:p>
            <a:pPr algn="l">
              <a:buNone/>
            </a:pPr>
            <a:r>
              <a:rPr lang="en-US" b="1" i="0" dirty="0">
                <a:solidFill>
                  <a:srgbClr val="404040"/>
                </a:solidFill>
                <a:effectLst/>
                <a:latin typeface="DeepSeek-CJK-patch"/>
              </a:rPr>
              <a:t>2. AI Guesses Based on Probabilities, Not Facts</a:t>
            </a:r>
          </a:p>
          <a:p>
            <a:pPr algn="l">
              <a:buNone/>
            </a:pPr>
            <a:r>
              <a:rPr lang="en-US" b="1" i="0" dirty="0">
                <a:solidFill>
                  <a:srgbClr val="404040"/>
                </a:solidFill>
                <a:effectLst/>
                <a:latin typeface="DeepSeek-CJK-patch"/>
              </a:rPr>
              <a:t>What It Means:</a:t>
            </a:r>
            <a:br>
              <a:rPr lang="en-US" b="0" i="0" dirty="0">
                <a:solidFill>
                  <a:srgbClr val="404040"/>
                </a:solidFill>
                <a:effectLst/>
                <a:latin typeface="DeepSeek-CJK-patch"/>
              </a:rPr>
            </a:br>
            <a:r>
              <a:rPr lang="en-US" b="0" i="0" dirty="0">
                <a:solidFill>
                  <a:srgbClr val="404040"/>
                </a:solidFill>
                <a:effectLst/>
                <a:latin typeface="DeepSeek-CJK-patch"/>
              </a:rPr>
              <a:t>AI chooses statistically likely words, even if they’re wrong. Confidence ≠ accuracy.</a:t>
            </a:r>
          </a:p>
          <a:p>
            <a:pPr algn="l">
              <a:buNone/>
            </a:pPr>
            <a:r>
              <a:rPr lang="en-US" b="1" i="0" dirty="0">
                <a:solidFill>
                  <a:srgbClr val="404040"/>
                </a:solidFill>
                <a:effectLst/>
                <a:latin typeface="DeepSeek-CJK-patch"/>
              </a:rPr>
              <a:t>Example in Docs:</a:t>
            </a:r>
            <a:endParaRPr lang="en-US" b="0" i="0" dirty="0">
              <a:solidFill>
                <a:srgbClr val="404040"/>
              </a:solidFill>
              <a:effectLst/>
              <a:latin typeface="DeepSeek-CJK-patch"/>
            </a:endParaRPr>
          </a:p>
          <a:p>
            <a:pPr algn="l">
              <a:buFont typeface="Arial" panose="020B0604020202020204" pitchFamily="34" charset="0"/>
              <a:buChar char="•"/>
            </a:pPr>
            <a:r>
              <a:rPr lang="en-US" b="1" i="0" dirty="0">
                <a:solidFill>
                  <a:srgbClr val="404040"/>
                </a:solidFill>
                <a:effectLst/>
                <a:latin typeface="DeepSeek-CJK-patch"/>
              </a:rPr>
              <a:t>Prompt:</a:t>
            </a:r>
            <a:r>
              <a:rPr lang="en-US" b="0" i="0" dirty="0">
                <a:solidFill>
                  <a:srgbClr val="404040"/>
                </a:solidFill>
                <a:effectLst/>
                <a:latin typeface="DeepSeek-CJK-patch"/>
              </a:rPr>
              <a:t> </a:t>
            </a:r>
            <a:r>
              <a:rPr lang="en-US" b="0" i="1" dirty="0">
                <a:solidFill>
                  <a:srgbClr val="404040"/>
                </a:solidFill>
                <a:effectLst/>
                <a:latin typeface="DeepSeek-CJK-patch"/>
              </a:rPr>
              <a:t>"What’s the default port for PostgreSQL?"</a:t>
            </a:r>
            <a:endParaRPr lang="en-US" b="0" i="0" dirty="0">
              <a:solidFill>
                <a:srgbClr val="404040"/>
              </a:solidFill>
              <a:effectLst/>
              <a:latin typeface="DeepSeek-CJK-patch"/>
            </a:endParaRPr>
          </a:p>
          <a:p>
            <a:pPr algn="l">
              <a:spcBef>
                <a:spcPts val="300"/>
              </a:spcBef>
              <a:buFont typeface="Arial" panose="020B0604020202020204" pitchFamily="34" charset="0"/>
              <a:buChar char="•"/>
            </a:pPr>
            <a:r>
              <a:rPr lang="en-US" b="1" i="0" dirty="0">
                <a:solidFill>
                  <a:srgbClr val="404040"/>
                </a:solidFill>
                <a:effectLst/>
                <a:latin typeface="DeepSeek-CJK-patch"/>
              </a:rPr>
              <a:t>AI Output:</a:t>
            </a:r>
            <a:r>
              <a:rPr lang="en-US" b="0" i="0" dirty="0">
                <a:solidFill>
                  <a:srgbClr val="404040"/>
                </a:solidFill>
                <a:effectLst/>
                <a:latin typeface="DeepSeek-CJK-patch"/>
              </a:rPr>
              <a:t> </a:t>
            </a:r>
            <a:r>
              <a:rPr lang="en-US" b="0" i="1" dirty="0">
                <a:solidFill>
                  <a:srgbClr val="404040"/>
                </a:solidFill>
                <a:effectLst/>
                <a:latin typeface="DeepSeek-CJK-patch"/>
              </a:rPr>
              <a:t>"5432"</a:t>
            </a:r>
            <a:r>
              <a:rPr lang="en-US" b="0" i="0" dirty="0">
                <a:solidFill>
                  <a:srgbClr val="404040"/>
                </a:solidFill>
                <a:effectLst/>
                <a:latin typeface="DeepSeek-CJK-patch"/>
              </a:rPr>
              <a:t> (Correct!)</a:t>
            </a:r>
            <a:br>
              <a:rPr lang="en-US" b="0" i="0" dirty="0">
                <a:solidFill>
                  <a:srgbClr val="404040"/>
                </a:solidFill>
                <a:effectLst/>
                <a:latin typeface="DeepSeek-CJK-patch"/>
              </a:rPr>
            </a:br>
            <a:r>
              <a:rPr lang="en-US" b="0" i="0" dirty="0">
                <a:solidFill>
                  <a:srgbClr val="404040"/>
                </a:solidFill>
                <a:effectLst/>
                <a:latin typeface="DeepSeek-CJK-patch"/>
              </a:rPr>
              <a:t>…but for </a:t>
            </a:r>
            <a:r>
              <a:rPr lang="en-US" b="0" i="1" dirty="0">
                <a:solidFill>
                  <a:srgbClr val="404040"/>
                </a:solidFill>
                <a:effectLst/>
                <a:latin typeface="DeepSeek-CJK-patch"/>
              </a:rPr>
              <a:t>"What’s the default port for Redis?"</a:t>
            </a:r>
            <a:r>
              <a:rPr lang="en-US" b="0" i="0" dirty="0">
                <a:solidFill>
                  <a:srgbClr val="404040"/>
                </a:solidFill>
                <a:effectLst/>
                <a:latin typeface="DeepSeek-CJK-patch"/>
              </a:rPr>
              <a:t> it might say </a:t>
            </a:r>
            <a:r>
              <a:rPr lang="en-US" b="0" i="1" dirty="0">
                <a:solidFill>
                  <a:srgbClr val="404040"/>
                </a:solidFill>
                <a:effectLst/>
                <a:latin typeface="DeepSeek-CJK-patch"/>
              </a:rPr>
              <a:t>"6379"</a:t>
            </a:r>
            <a:r>
              <a:rPr lang="en-US" b="0" i="0" dirty="0">
                <a:solidFill>
                  <a:srgbClr val="404040"/>
                </a:solidFill>
                <a:effectLst/>
                <a:latin typeface="DeepSeek-CJK-patch"/>
              </a:rPr>
              <a:t> (Correct) or </a:t>
            </a:r>
            <a:r>
              <a:rPr lang="en-US" b="0" i="1" dirty="0">
                <a:solidFill>
                  <a:srgbClr val="404040"/>
                </a:solidFill>
                <a:effectLst/>
                <a:latin typeface="DeepSeek-CJK-patch"/>
              </a:rPr>
              <a:t>"8080"</a:t>
            </a:r>
            <a:r>
              <a:rPr lang="en-US" b="0" i="0" dirty="0">
                <a:solidFill>
                  <a:srgbClr val="404040"/>
                </a:solidFill>
                <a:effectLst/>
                <a:latin typeface="DeepSeek-CJK-patch"/>
              </a:rPr>
              <a:t> (Wrong, but plausible-sounding).</a:t>
            </a:r>
          </a:p>
          <a:p>
            <a:pPr algn="l">
              <a:buNone/>
            </a:pPr>
            <a:r>
              <a:rPr lang="en-US" b="1" i="0" dirty="0">
                <a:solidFill>
                  <a:srgbClr val="404040"/>
                </a:solidFill>
                <a:effectLst/>
                <a:latin typeface="DeepSeek-CJK-patch"/>
              </a:rPr>
              <a:t>Mitigation Strategy:</a:t>
            </a:r>
            <a:endParaRPr lang="en-US" b="0" i="0" dirty="0">
              <a:solidFill>
                <a:srgbClr val="404040"/>
              </a:solidFill>
              <a:effectLst/>
              <a:latin typeface="DeepSeek-CJK-patch"/>
            </a:endParaRPr>
          </a:p>
          <a:p>
            <a:pPr algn="l">
              <a:spcAft>
                <a:spcPts val="300"/>
              </a:spcAft>
              <a:buFont typeface="Arial" panose="020B0604020202020204" pitchFamily="34" charset="0"/>
              <a:buChar char="•"/>
            </a:pPr>
            <a:r>
              <a:rPr lang="en-US" b="1" i="0" dirty="0">
                <a:solidFill>
                  <a:srgbClr val="404040"/>
                </a:solidFill>
                <a:effectLst/>
                <a:latin typeface="DeepSeek-CJK-patch"/>
              </a:rPr>
              <a:t>Force citations:</a:t>
            </a:r>
            <a:endParaRPr lang="en-US" b="0" i="0" dirty="0">
              <a:solidFill>
                <a:srgbClr val="404040"/>
              </a:solidFill>
              <a:effectLst/>
              <a:latin typeface="DeepSeek-CJK-patch"/>
            </a:endParaRPr>
          </a:p>
          <a:p>
            <a:pPr marL="742950" lvl="1" indent="-285750" algn="l">
              <a:spcBef>
                <a:spcPts val="300"/>
              </a:spcBef>
              <a:buFont typeface="Arial" panose="020B0604020202020204" pitchFamily="34" charset="0"/>
              <a:buChar char="•"/>
            </a:pPr>
            <a:r>
              <a:rPr lang="en-US" b="0" i="1" dirty="0">
                <a:solidFill>
                  <a:srgbClr val="404040"/>
                </a:solidFill>
                <a:effectLst/>
                <a:latin typeface="DeepSeek-CJK-patch"/>
              </a:rPr>
              <a:t>"Answer only if you can cite an official source. Otherwise, say ‘I don’t know.’"</a:t>
            </a:r>
            <a:endParaRPr lang="en-US" b="0" i="0" dirty="0">
              <a:solidFill>
                <a:srgbClr val="404040"/>
              </a:solidFill>
              <a:effectLst/>
              <a:latin typeface="DeepSeek-CJK-patch"/>
            </a:endParaRPr>
          </a:p>
          <a:p>
            <a:pPr algn="l">
              <a:spcBef>
                <a:spcPts val="300"/>
              </a:spcBef>
              <a:buFont typeface="Arial" panose="020B0604020202020204" pitchFamily="34" charset="0"/>
              <a:buChar char="•"/>
            </a:pPr>
            <a:r>
              <a:rPr lang="en-US" b="1" i="0" dirty="0">
                <a:solidFill>
                  <a:srgbClr val="404040"/>
                </a:solidFill>
                <a:effectLst/>
                <a:latin typeface="DeepSeek-CJK-patch"/>
              </a:rPr>
              <a:t>Use retrieval-augmented generation (RAG):</a:t>
            </a:r>
            <a:r>
              <a:rPr lang="en-US" b="0" i="0" dirty="0">
                <a:solidFill>
                  <a:srgbClr val="404040"/>
                </a:solidFill>
                <a:effectLst/>
                <a:latin typeface="DeepSeek-CJK-patch"/>
              </a:rPr>
              <a:t> Fetch answers from a trusted knowledge base first.</a:t>
            </a:r>
          </a:p>
          <a:p>
            <a:pPr algn="l">
              <a:buNone/>
            </a:pPr>
            <a:r>
              <a:rPr lang="en-US" b="1" i="0" dirty="0">
                <a:solidFill>
                  <a:srgbClr val="404040"/>
                </a:solidFill>
                <a:effectLst/>
                <a:latin typeface="DeepSeek-CJK-patch"/>
              </a:rPr>
              <a:t>3. Training Data May Be Outdated or Incorrect</a:t>
            </a:r>
          </a:p>
          <a:p>
            <a:pPr algn="l">
              <a:buNone/>
            </a:pPr>
            <a:r>
              <a:rPr lang="en-US" b="1" i="0" dirty="0">
                <a:solidFill>
                  <a:srgbClr val="404040"/>
                </a:solidFill>
                <a:effectLst/>
                <a:latin typeface="DeepSeek-CJK-patch"/>
              </a:rPr>
              <a:t>What It Means:</a:t>
            </a:r>
            <a:br>
              <a:rPr lang="en-US" b="0" i="0" dirty="0">
                <a:solidFill>
                  <a:srgbClr val="404040"/>
                </a:solidFill>
                <a:effectLst/>
                <a:latin typeface="DeepSeek-CJK-patch"/>
              </a:rPr>
            </a:br>
            <a:r>
              <a:rPr lang="en-US" b="0" i="0" dirty="0">
                <a:solidFill>
                  <a:srgbClr val="404040"/>
                </a:solidFill>
                <a:effectLst/>
                <a:latin typeface="DeepSeek-CJK-patch"/>
              </a:rPr>
              <a:t>AI’s knowledge is frozen at training time and can’t verify real-time updates.</a:t>
            </a:r>
          </a:p>
          <a:p>
            <a:pPr algn="l">
              <a:buNone/>
            </a:pPr>
            <a:r>
              <a:rPr lang="en-US" b="1" i="0" dirty="0">
                <a:solidFill>
                  <a:srgbClr val="404040"/>
                </a:solidFill>
                <a:effectLst/>
                <a:latin typeface="DeepSeek-CJK-patch"/>
              </a:rPr>
              <a:t>Example in Docs:</a:t>
            </a:r>
            <a:endParaRPr lang="en-US" b="0" i="0" dirty="0">
              <a:solidFill>
                <a:srgbClr val="404040"/>
              </a:solidFill>
              <a:effectLst/>
              <a:latin typeface="DeepSeek-CJK-patch"/>
            </a:endParaRPr>
          </a:p>
          <a:p>
            <a:pPr algn="l">
              <a:buFont typeface="Arial" panose="020B0604020202020204" pitchFamily="34" charset="0"/>
              <a:buChar char="•"/>
            </a:pPr>
            <a:r>
              <a:rPr lang="en-US" b="1" i="0" dirty="0">
                <a:solidFill>
                  <a:srgbClr val="404040"/>
                </a:solidFill>
                <a:effectLst/>
                <a:latin typeface="DeepSeek-CJK-patch"/>
              </a:rPr>
              <a:t>Prompt:</a:t>
            </a:r>
            <a:r>
              <a:rPr lang="en-US" b="0" i="0" dirty="0">
                <a:solidFill>
                  <a:srgbClr val="404040"/>
                </a:solidFill>
                <a:effectLst/>
                <a:latin typeface="DeepSeek-CJK-patch"/>
              </a:rPr>
              <a:t> </a:t>
            </a:r>
            <a:r>
              <a:rPr lang="en-US" b="0" i="1" dirty="0">
                <a:solidFill>
                  <a:srgbClr val="404040"/>
                </a:solidFill>
                <a:effectLst/>
                <a:latin typeface="DeepSeek-CJK-patch"/>
              </a:rPr>
              <a:t>"How do you install TensorFlow 2.15?"</a:t>
            </a:r>
            <a:endParaRPr lang="en-US" b="0" i="0" dirty="0">
              <a:solidFill>
                <a:srgbClr val="404040"/>
              </a:solidFill>
              <a:effectLst/>
              <a:latin typeface="DeepSeek-CJK-patch"/>
            </a:endParaRPr>
          </a:p>
          <a:p>
            <a:pPr algn="l">
              <a:spcBef>
                <a:spcPts val="300"/>
              </a:spcBef>
              <a:buFont typeface="Arial" panose="020B0604020202020204" pitchFamily="34" charset="0"/>
              <a:buChar char="•"/>
            </a:pPr>
            <a:r>
              <a:rPr lang="en-US" b="1" i="0" dirty="0">
                <a:solidFill>
                  <a:srgbClr val="404040"/>
                </a:solidFill>
                <a:effectLst/>
                <a:latin typeface="DeepSeek-CJK-patch"/>
              </a:rPr>
              <a:t>AI Output:</a:t>
            </a:r>
            <a:r>
              <a:rPr lang="en-US" b="0" i="0" dirty="0">
                <a:solidFill>
                  <a:srgbClr val="404040"/>
                </a:solidFill>
                <a:effectLst/>
                <a:latin typeface="DeepSeek-CJK-patch"/>
              </a:rPr>
              <a:t> </a:t>
            </a:r>
            <a:r>
              <a:rPr lang="en-US" b="0" i="1" dirty="0">
                <a:solidFill>
                  <a:srgbClr val="404040"/>
                </a:solidFill>
                <a:effectLst/>
                <a:latin typeface="DeepSeek-CJK-patch"/>
              </a:rPr>
              <a:t>"Run pip install </a:t>
            </a:r>
            <a:r>
              <a:rPr lang="en-US" b="0" i="1" dirty="0" err="1">
                <a:solidFill>
                  <a:srgbClr val="404040"/>
                </a:solidFill>
                <a:effectLst/>
                <a:latin typeface="DeepSeek-CJK-patch"/>
              </a:rPr>
              <a:t>tensorflow</a:t>
            </a:r>
            <a:r>
              <a:rPr lang="en-US" b="0" i="1" dirty="0">
                <a:solidFill>
                  <a:srgbClr val="404040"/>
                </a:solidFill>
                <a:effectLst/>
                <a:latin typeface="DeepSeek-CJK-patch"/>
              </a:rPr>
              <a:t>==2.15."</a:t>
            </a:r>
            <a:endParaRPr lang="en-US" b="0" i="0" dirty="0">
              <a:solidFill>
                <a:srgbClr val="404040"/>
              </a:solidFill>
              <a:effectLst/>
              <a:latin typeface="DeepSeek-CJK-patch"/>
            </a:endParaRPr>
          </a:p>
          <a:p>
            <a:pPr algn="l">
              <a:spcBef>
                <a:spcPts val="300"/>
              </a:spcBef>
              <a:buFont typeface="Arial" panose="020B0604020202020204" pitchFamily="34" charset="0"/>
              <a:buChar char="•"/>
            </a:pPr>
            <a:r>
              <a:rPr lang="en-US" b="1" i="0" dirty="0">
                <a:solidFill>
                  <a:srgbClr val="404040"/>
                </a:solidFill>
                <a:effectLst/>
                <a:latin typeface="DeepSeek-CJK-patch"/>
              </a:rPr>
              <a:t>Reality:</a:t>
            </a:r>
            <a:r>
              <a:rPr lang="en-US" b="0" i="0" dirty="0">
                <a:solidFill>
                  <a:srgbClr val="404040"/>
                </a:solidFill>
                <a:effectLst/>
                <a:latin typeface="DeepSeek-CJK-patch"/>
              </a:rPr>
              <a:t> TensorFlow 2.15 doesn’t exist (as of 2024). The AI extrapolated from past version numbers.</a:t>
            </a:r>
          </a:p>
          <a:p>
            <a:endParaRPr lang="en-US" dirty="0"/>
          </a:p>
        </p:txBody>
      </p:sp>
      <p:sp>
        <p:nvSpPr>
          <p:cNvPr id="4" name="Slide Number Placeholder 3"/>
          <p:cNvSpPr>
            <a:spLocks noGrp="1"/>
          </p:cNvSpPr>
          <p:nvPr>
            <p:ph type="sldNum" sz="quarter" idx="5"/>
          </p:nvPr>
        </p:nvSpPr>
        <p:spPr/>
        <p:txBody>
          <a:bodyPr/>
          <a:lstStyle/>
          <a:p>
            <a:fld id="{C3FCA639-68D8-4338-B002-78A850B747C7}" type="slidenum">
              <a:rPr lang="en-US" smtClean="0"/>
              <a:t>13</a:t>
            </a:fld>
            <a:endParaRPr lang="en-US"/>
          </a:p>
        </p:txBody>
      </p:sp>
    </p:spTree>
    <p:extLst>
      <p:ext uri="{BB962C8B-B14F-4D97-AF65-F5344CB8AC3E}">
        <p14:creationId xmlns:p14="http://schemas.microsoft.com/office/powerpoint/2010/main" val="631312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buNone/>
            </a:pPr>
            <a:r>
              <a:rPr lang="en-US" sz="1100" b="0" i="1" u="none" strike="noStrike" dirty="0">
                <a:solidFill>
                  <a:srgbClr val="000000"/>
                </a:solidFill>
                <a:effectLst/>
                <a:latin typeface="Arial" panose="020B0604020202020204" pitchFamily="34" charset="0"/>
              </a:rPr>
              <a:t>Human-in-the-loop: Balancing AI efficiency with human oversight</a:t>
            </a:r>
            <a:endParaRPr lang="en-US" b="0" dirty="0">
              <a:effectLst/>
            </a:endParaRPr>
          </a:p>
          <a:p>
            <a:pPr rtl="0" fontAlgn="base">
              <a:spcBef>
                <a:spcPts val="1200"/>
              </a:spcBef>
              <a:buFont typeface="Arial" panose="020B0604020202020204" pitchFamily="34" charset="0"/>
              <a:buChar char="•"/>
            </a:pPr>
            <a:r>
              <a:rPr lang="en-US" sz="1100" b="0" i="0" u="none" strike="noStrike" dirty="0">
                <a:solidFill>
                  <a:srgbClr val="000000"/>
                </a:solidFill>
                <a:effectLst/>
                <a:latin typeface="Arial" panose="020B0604020202020204" pitchFamily="34" charset="0"/>
              </a:rPr>
              <a:t>AI as an assistant, not an autonomous writer</a:t>
            </a:r>
          </a:p>
          <a:p>
            <a:pPr rtl="0" fontAlgn="base">
              <a:spcAft>
                <a:spcPts val="120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Role of SMEs and technical writers in reviewing AI-generated content</a:t>
            </a:r>
          </a:p>
          <a:p>
            <a:pPr rtl="0">
              <a:spcBef>
                <a:spcPts val="1200"/>
              </a:spcBef>
              <a:spcAft>
                <a:spcPts val="1200"/>
              </a:spcAft>
              <a:buNone/>
            </a:pPr>
            <a:r>
              <a:rPr lang="en-US" sz="1100" b="0" i="0" u="none" strike="noStrike" dirty="0">
                <a:solidFill>
                  <a:srgbClr val="000000"/>
                </a:solidFill>
                <a:effectLst/>
                <a:latin typeface="Arial" panose="020B0604020202020204" pitchFamily="34" charset="0"/>
              </a:rPr>
              <a:t>🔹 </a:t>
            </a:r>
            <a:r>
              <a:rPr lang="en-US" sz="1100" b="0" i="1" u="none" strike="noStrike" dirty="0">
                <a:solidFill>
                  <a:srgbClr val="000000"/>
                </a:solidFill>
                <a:effectLst/>
                <a:latin typeface="Arial" panose="020B0604020202020204" pitchFamily="34" charset="0"/>
              </a:rPr>
              <a:t>Automated and manual verification techniques</a:t>
            </a:r>
            <a:endParaRPr lang="en-US" b="0" dirty="0">
              <a:effectLst/>
            </a:endParaRPr>
          </a:p>
          <a:p>
            <a:pPr rtl="0" fontAlgn="base">
              <a:spcBef>
                <a:spcPts val="1200"/>
              </a:spcBef>
              <a:buFont typeface="Arial" panose="020B0604020202020204" pitchFamily="34" charset="0"/>
              <a:buChar char="•"/>
            </a:pPr>
            <a:r>
              <a:rPr lang="en-US" sz="1100" b="0" i="0" u="none" strike="noStrike" dirty="0">
                <a:solidFill>
                  <a:srgbClr val="000000"/>
                </a:solidFill>
                <a:effectLst/>
                <a:latin typeface="Arial" panose="020B0604020202020204" pitchFamily="34" charset="0"/>
              </a:rPr>
              <a:t>Style and terminology enforcement (linting, terminology databases)</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Fact-checking against existing documentation</a:t>
            </a:r>
          </a:p>
          <a:p>
            <a:pPr rtl="0" fontAlgn="base">
              <a:spcAft>
                <a:spcPts val="120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Implementing structured review cycles (AI ➝ Writer ➝ SME ➝ Final Publish)</a:t>
            </a:r>
          </a:p>
          <a:p>
            <a:pPr rtl="0">
              <a:spcBef>
                <a:spcPts val="1200"/>
              </a:spcBef>
              <a:spcAft>
                <a:spcPts val="1200"/>
              </a:spcAft>
              <a:buNone/>
            </a:pPr>
            <a:r>
              <a:rPr lang="en-US" sz="1100" b="0" i="0" u="none" strike="noStrike" dirty="0">
                <a:solidFill>
                  <a:srgbClr val="000000"/>
                </a:solidFill>
                <a:effectLst/>
                <a:latin typeface="Arial" panose="020B0604020202020204" pitchFamily="34" charset="0"/>
              </a:rPr>
              <a:t>🔹 </a:t>
            </a:r>
            <a:r>
              <a:rPr lang="en-US" sz="1100" b="0" i="1" u="none" strike="noStrike" dirty="0">
                <a:solidFill>
                  <a:srgbClr val="000000"/>
                </a:solidFill>
                <a:effectLst/>
                <a:latin typeface="Arial" panose="020B0604020202020204" pitchFamily="34" charset="0"/>
              </a:rPr>
              <a:t>AI-assisted validation tools</a:t>
            </a:r>
            <a:endParaRPr lang="en-US" b="0" dirty="0">
              <a:effectLst/>
            </a:endParaRPr>
          </a:p>
          <a:p>
            <a:pPr rtl="0" fontAlgn="base">
              <a:spcBef>
                <a:spcPts val="1200"/>
              </a:spcBef>
              <a:buFont typeface="Arial" panose="020B0604020202020204" pitchFamily="34" charset="0"/>
              <a:buChar char="•"/>
            </a:pPr>
            <a:r>
              <a:rPr lang="en-US" sz="1100" b="0" i="0" u="none" strike="noStrike" dirty="0">
                <a:solidFill>
                  <a:srgbClr val="000000"/>
                </a:solidFill>
                <a:effectLst/>
                <a:latin typeface="Arial" panose="020B0604020202020204" pitchFamily="34" charset="0"/>
              </a:rPr>
              <a:t>Using AI to </a:t>
            </a:r>
            <a:r>
              <a:rPr lang="en-US" sz="1100" b="0" i="1" u="none" strike="noStrike" dirty="0">
                <a:solidFill>
                  <a:srgbClr val="000000"/>
                </a:solidFill>
                <a:effectLst/>
                <a:latin typeface="Arial" panose="020B0604020202020204" pitchFamily="34" charset="0"/>
              </a:rPr>
              <a:t>review</a:t>
            </a:r>
            <a:r>
              <a:rPr lang="en-US" sz="1100" b="0" i="0" u="none" strike="noStrike" dirty="0">
                <a:solidFill>
                  <a:srgbClr val="000000"/>
                </a:solidFill>
                <a:effectLst/>
                <a:latin typeface="Arial" panose="020B0604020202020204" pitchFamily="34" charset="0"/>
              </a:rPr>
              <a:t> content instead of just generating it</a:t>
            </a:r>
          </a:p>
          <a:p>
            <a:pPr rtl="0" fontAlgn="base">
              <a:spcAft>
                <a:spcPts val="120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Automating checks for consistency, completeness, and accuracy</a:t>
            </a:r>
          </a:p>
          <a:p>
            <a:pPr rtl="0">
              <a:spcBef>
                <a:spcPts val="1200"/>
              </a:spcBef>
              <a:spcAft>
                <a:spcPts val="1200"/>
              </a:spcAft>
              <a:buNone/>
            </a:pPr>
            <a:r>
              <a:rPr lang="en-US" sz="1100" b="0" i="1" u="none" strike="noStrike" dirty="0">
                <a:solidFill>
                  <a:srgbClr val="000000"/>
                </a:solidFill>
                <a:effectLst/>
                <a:latin typeface="Arial" panose="020B0604020202020204" pitchFamily="34" charset="0"/>
              </a:rPr>
              <a:t>"We’ve seen how AI can generate documentation quickly—but without oversight, it introduces errors. So how do we strike the right balance between efficiency and accuracy? The key is building structured verification workflows that combine human expertise with automated validation."</a:t>
            </a:r>
            <a:endParaRPr lang="en-US" b="0" dirty="0">
              <a:effectLst/>
            </a:endParaRPr>
          </a:p>
          <a:p>
            <a:pPr rtl="0">
              <a:spcBef>
                <a:spcPts val="1400"/>
              </a:spcBef>
              <a:spcAft>
                <a:spcPts val="400"/>
              </a:spcAft>
              <a:buNone/>
            </a:pPr>
            <a:r>
              <a:rPr lang="en-US" sz="1300" b="1" i="0" u="none" strike="noStrike" dirty="0">
                <a:solidFill>
                  <a:srgbClr val="000000"/>
                </a:solidFill>
                <a:effectLst/>
                <a:latin typeface="Arial" panose="020B0604020202020204" pitchFamily="34" charset="0"/>
              </a:rPr>
              <a:t>Human-in-the-Loop: Balancing AI Efficiency with Human Oversight</a:t>
            </a:r>
            <a:endParaRPr lang="en-US" b="1" dirty="0">
              <a:effectLst/>
            </a:endParaRPr>
          </a:p>
          <a:p>
            <a:pPr rtl="0">
              <a:spcBef>
                <a:spcPts val="1200"/>
              </a:spcBef>
              <a:spcAft>
                <a:spcPts val="1200"/>
              </a:spcAft>
              <a:buNone/>
            </a:pPr>
            <a:r>
              <a:rPr lang="en-US" sz="1100" b="1" i="0" u="none" strike="noStrike" dirty="0">
                <a:solidFill>
                  <a:srgbClr val="000000"/>
                </a:solidFill>
                <a:effectLst/>
                <a:latin typeface="Arial" panose="020B0604020202020204" pitchFamily="34" charset="0"/>
              </a:rPr>
              <a:t>[AI as an Assistant, Not an Autonomous Writer]</a:t>
            </a:r>
            <a:br>
              <a:rPr lang="en-US" sz="1100" b="1" i="0" u="none" strike="noStrike" dirty="0">
                <a:solidFill>
                  <a:srgbClr val="000000"/>
                </a:solidFill>
                <a:effectLst/>
                <a:latin typeface="Arial" panose="020B0604020202020204" pitchFamily="34" charset="0"/>
              </a:rPr>
            </a:br>
            <a:r>
              <a:rPr lang="en-US" sz="1100" b="0" i="1" u="none" strike="noStrike" dirty="0">
                <a:solidFill>
                  <a:srgbClr val="000000"/>
                </a:solidFill>
                <a:effectLst/>
                <a:latin typeface="Arial" panose="020B0604020202020204" pitchFamily="34" charset="0"/>
              </a:rPr>
              <a:t>"First, it’s important to recognize that AI should assist writers, not replace them. AI can help generate drafts, summarize content, or suggest improvements, but final documentation still requires human review. Treating AI as an autonomous writer leads to misinformation, inconsistencies, and ultimately, a loss of trust in the documentation."</a:t>
            </a:r>
            <a:endParaRPr lang="en-US" b="0" dirty="0">
              <a:effectLst/>
            </a:endParaRPr>
          </a:p>
          <a:p>
            <a:pPr rtl="0">
              <a:spcBef>
                <a:spcPts val="1200"/>
              </a:spcBef>
              <a:spcAft>
                <a:spcPts val="1200"/>
              </a:spcAft>
              <a:buNone/>
            </a:pPr>
            <a:r>
              <a:rPr lang="en-US" sz="1100" b="1" i="0" u="none" strike="noStrike" dirty="0">
                <a:solidFill>
                  <a:srgbClr val="000000"/>
                </a:solidFill>
                <a:effectLst/>
                <a:latin typeface="Arial" panose="020B0604020202020204" pitchFamily="34" charset="0"/>
              </a:rPr>
              <a:t>[Role of SMEs and Technical Writers]</a:t>
            </a:r>
            <a:br>
              <a:rPr lang="en-US" sz="1100" b="1" i="0" u="none" strike="noStrike" dirty="0">
                <a:solidFill>
                  <a:srgbClr val="000000"/>
                </a:solidFill>
                <a:effectLst/>
                <a:latin typeface="Arial" panose="020B0604020202020204" pitchFamily="34" charset="0"/>
              </a:rPr>
            </a:br>
            <a:r>
              <a:rPr lang="en-US" sz="1100" b="0" i="1" u="none" strike="noStrike" dirty="0">
                <a:solidFill>
                  <a:srgbClr val="000000"/>
                </a:solidFill>
                <a:effectLst/>
                <a:latin typeface="Arial" panose="020B0604020202020204" pitchFamily="34" charset="0"/>
              </a:rPr>
              <a:t>"That’s where subject matter experts (SMEs) and technical writers come in. AI can accelerate the writing process, but human reviewers must validate accuracy, ensure clarity, and align content with business goals. Without this step, AI-generated documentation can introduce subtle but critical errors that impact users."</a:t>
            </a:r>
            <a:endParaRPr lang="en-US" b="0" dirty="0">
              <a:effectLst/>
            </a:endParaRPr>
          </a:p>
          <a:p>
            <a:pPr rtl="0">
              <a:spcBef>
                <a:spcPts val="1400"/>
              </a:spcBef>
              <a:spcAft>
                <a:spcPts val="400"/>
              </a:spcAft>
              <a:buNone/>
            </a:pPr>
            <a:r>
              <a:rPr lang="en-US" sz="1300" b="1" i="0" u="none" strike="noStrike" dirty="0">
                <a:solidFill>
                  <a:srgbClr val="000000"/>
                </a:solidFill>
                <a:effectLst/>
                <a:latin typeface="Arial" panose="020B0604020202020204" pitchFamily="34" charset="0"/>
              </a:rPr>
              <a:t>Automated and Manual Verification Techniques</a:t>
            </a:r>
            <a:endParaRPr lang="en-US" b="1" dirty="0">
              <a:effectLst/>
            </a:endParaRPr>
          </a:p>
          <a:p>
            <a:pPr rtl="0">
              <a:spcBef>
                <a:spcPts val="1200"/>
              </a:spcBef>
              <a:spcAft>
                <a:spcPts val="1200"/>
              </a:spcAft>
              <a:buNone/>
            </a:pPr>
            <a:r>
              <a:rPr lang="en-US" sz="1100" b="1" i="0" u="none" strike="noStrike" dirty="0">
                <a:solidFill>
                  <a:srgbClr val="000000"/>
                </a:solidFill>
                <a:effectLst/>
                <a:latin typeface="Arial" panose="020B0604020202020204" pitchFamily="34" charset="0"/>
              </a:rPr>
              <a:t>[Style and Terminology Enforcement]</a:t>
            </a:r>
            <a:br>
              <a:rPr lang="en-US" sz="1100" b="1" i="0" u="none" strike="noStrike" dirty="0">
                <a:solidFill>
                  <a:srgbClr val="000000"/>
                </a:solidFill>
                <a:effectLst/>
                <a:latin typeface="Arial" panose="020B0604020202020204" pitchFamily="34" charset="0"/>
              </a:rPr>
            </a:br>
            <a:r>
              <a:rPr lang="en-US" sz="1100" b="0" i="1" u="none" strike="noStrike" dirty="0">
                <a:solidFill>
                  <a:srgbClr val="000000"/>
                </a:solidFill>
                <a:effectLst/>
                <a:latin typeface="Arial" panose="020B0604020202020204" pitchFamily="34" charset="0"/>
              </a:rPr>
              <a:t>"One way to improve AI-generated content is by enforcing style and terminology consistency. Tools like linting programs and terminology databases can automatically check whether content adheres to brand guidelines, preferred phrasing, and industry terminology."</a:t>
            </a:r>
            <a:endParaRPr lang="en-US" b="0" dirty="0">
              <a:effectLst/>
            </a:endParaRPr>
          </a:p>
          <a:p>
            <a:pPr rtl="0">
              <a:spcBef>
                <a:spcPts val="1200"/>
              </a:spcBef>
              <a:spcAft>
                <a:spcPts val="1200"/>
              </a:spcAft>
              <a:buNone/>
            </a:pPr>
            <a:r>
              <a:rPr lang="en-US" sz="1100" b="1" i="0" u="none" strike="noStrike" dirty="0">
                <a:solidFill>
                  <a:srgbClr val="000000"/>
                </a:solidFill>
                <a:effectLst/>
                <a:latin typeface="Arial" panose="020B0604020202020204" pitchFamily="34" charset="0"/>
              </a:rPr>
              <a:t>[Fact-Checking Against Existing Documentation]</a:t>
            </a:r>
            <a:br>
              <a:rPr lang="en-US" sz="1100" b="1" i="0" u="none" strike="noStrike" dirty="0">
                <a:solidFill>
                  <a:srgbClr val="000000"/>
                </a:solidFill>
                <a:effectLst/>
                <a:latin typeface="Arial" panose="020B0604020202020204" pitchFamily="34" charset="0"/>
              </a:rPr>
            </a:br>
            <a:r>
              <a:rPr lang="en-US" sz="1100" b="0" i="1" u="none" strike="noStrike" dirty="0">
                <a:solidFill>
                  <a:srgbClr val="000000"/>
                </a:solidFill>
                <a:effectLst/>
                <a:latin typeface="Arial" panose="020B0604020202020204" pitchFamily="34" charset="0"/>
              </a:rPr>
              <a:t>"Another essential practice is fact-checking AI-generated content against trusted documentation sources. This can be done manually by writers and SMEs or through automated comparison tools that flag discrepancies between new AI-generated content and existing approved documentation."</a:t>
            </a:r>
            <a:endParaRPr lang="en-US" b="0" dirty="0">
              <a:effectLst/>
            </a:endParaRPr>
          </a:p>
          <a:p>
            <a:pPr rtl="0">
              <a:spcBef>
                <a:spcPts val="1200"/>
              </a:spcBef>
              <a:spcAft>
                <a:spcPts val="1200"/>
              </a:spcAft>
              <a:buNone/>
            </a:pPr>
            <a:r>
              <a:rPr lang="en-US" sz="1100" b="1" i="0" u="none" strike="noStrike" dirty="0">
                <a:solidFill>
                  <a:srgbClr val="000000"/>
                </a:solidFill>
                <a:effectLst/>
                <a:latin typeface="Arial" panose="020B0604020202020204" pitchFamily="34" charset="0"/>
              </a:rPr>
              <a:t>[Structured Review Cycles]</a:t>
            </a:r>
            <a:br>
              <a:rPr lang="en-US" sz="1100" b="1" i="0" u="none" strike="noStrike" dirty="0">
                <a:solidFill>
                  <a:srgbClr val="000000"/>
                </a:solidFill>
                <a:effectLst/>
                <a:latin typeface="Arial" panose="020B0604020202020204" pitchFamily="34" charset="0"/>
              </a:rPr>
            </a:br>
            <a:r>
              <a:rPr lang="en-US" sz="1100" b="0" i="1" u="none" strike="noStrike" dirty="0">
                <a:solidFill>
                  <a:srgbClr val="000000"/>
                </a:solidFill>
                <a:effectLst/>
                <a:latin typeface="Arial" panose="020B0604020202020204" pitchFamily="34" charset="0"/>
              </a:rPr>
              <a:t>"A structured review workflow ensures that every AI-generated piece goes through proper validation before publication. A typical cycle might look like this: AI generates a draft ➝ A technical writer refines and fact-checks ➝ An SME validates technical accuracy ➝ Final review and publication. This ensures that AI speeds up content creation without compromising quality."</a:t>
            </a:r>
            <a:endParaRPr lang="en-US" b="0" dirty="0">
              <a:effectLst/>
            </a:endParaRPr>
          </a:p>
          <a:p>
            <a:pPr rtl="0">
              <a:spcBef>
                <a:spcPts val="1400"/>
              </a:spcBef>
              <a:spcAft>
                <a:spcPts val="400"/>
              </a:spcAft>
              <a:buNone/>
            </a:pPr>
            <a:r>
              <a:rPr lang="en-US" sz="1300" b="1" i="0" u="none" strike="noStrike" dirty="0">
                <a:solidFill>
                  <a:srgbClr val="000000"/>
                </a:solidFill>
                <a:effectLst/>
                <a:latin typeface="Arial" panose="020B0604020202020204" pitchFamily="34" charset="0"/>
              </a:rPr>
              <a:t>AI-Assisted Validation Tools</a:t>
            </a:r>
            <a:endParaRPr lang="en-US" b="1" dirty="0">
              <a:effectLst/>
            </a:endParaRPr>
          </a:p>
          <a:p>
            <a:pPr rtl="0">
              <a:spcBef>
                <a:spcPts val="1200"/>
              </a:spcBef>
              <a:spcAft>
                <a:spcPts val="1200"/>
              </a:spcAft>
              <a:buNone/>
            </a:pPr>
            <a:r>
              <a:rPr lang="en-US" sz="1100" b="1" i="0" u="none" strike="noStrike" dirty="0">
                <a:solidFill>
                  <a:srgbClr val="000000"/>
                </a:solidFill>
                <a:effectLst/>
                <a:latin typeface="Arial" panose="020B0604020202020204" pitchFamily="34" charset="0"/>
              </a:rPr>
              <a:t>[Using AI to Review Content, Not Just Generate It]</a:t>
            </a:r>
            <a:br>
              <a:rPr lang="en-US" sz="1100" b="1" i="0" u="none" strike="noStrike" dirty="0">
                <a:solidFill>
                  <a:srgbClr val="000000"/>
                </a:solidFill>
                <a:effectLst/>
                <a:latin typeface="Arial" panose="020B0604020202020204" pitchFamily="34" charset="0"/>
              </a:rPr>
            </a:br>
            <a:r>
              <a:rPr lang="en-US" sz="1100" b="0" i="1" u="none" strike="noStrike" dirty="0">
                <a:solidFill>
                  <a:srgbClr val="000000"/>
                </a:solidFill>
                <a:effectLst/>
                <a:latin typeface="Arial" panose="020B0604020202020204" pitchFamily="34" charset="0"/>
              </a:rPr>
              <a:t>"Interestingly, AI can help us validate content as well as generate it. Instead of just writing documentation, AI can assist in reviewing it—checking for missing information, identifying inconsistencies, and ensuring structural coherence."</a:t>
            </a:r>
            <a:endParaRPr lang="en-US" b="0" dirty="0">
              <a:effectLst/>
            </a:endParaRPr>
          </a:p>
          <a:p>
            <a:pPr rtl="0">
              <a:spcBef>
                <a:spcPts val="1200"/>
              </a:spcBef>
              <a:spcAft>
                <a:spcPts val="1200"/>
              </a:spcAft>
              <a:buNone/>
            </a:pPr>
            <a:r>
              <a:rPr lang="en-US" sz="1100" b="1" i="0" u="none" strike="noStrike" dirty="0">
                <a:solidFill>
                  <a:srgbClr val="000000"/>
                </a:solidFill>
                <a:effectLst/>
                <a:latin typeface="Arial" panose="020B0604020202020204" pitchFamily="34" charset="0"/>
              </a:rPr>
              <a:t>[Automating Checks for Consistency, Completeness, and Accuracy]</a:t>
            </a:r>
            <a:br>
              <a:rPr lang="en-US" sz="1100" b="1" i="0" u="none" strike="noStrike" dirty="0">
                <a:solidFill>
                  <a:srgbClr val="000000"/>
                </a:solidFill>
                <a:effectLst/>
                <a:latin typeface="Arial" panose="020B0604020202020204" pitchFamily="34" charset="0"/>
              </a:rPr>
            </a:br>
            <a:r>
              <a:rPr lang="en-US" sz="1100" b="0" i="1" u="none" strike="noStrike" dirty="0">
                <a:solidFill>
                  <a:srgbClr val="000000"/>
                </a:solidFill>
                <a:effectLst/>
                <a:latin typeface="Arial" panose="020B0604020202020204" pitchFamily="34" charset="0"/>
              </a:rPr>
              <a:t>"There are already AI tools that can analyze documentation for consistency, detect outdated references, and highlight missing or ambiguous information. By integrating these tools into our workflows, we can create a continuous feedback loop that improves documentation quality while still leveraging AI’s efficiency."</a:t>
            </a:r>
            <a:endParaRPr lang="en-US" b="0" dirty="0">
              <a:effectLst/>
            </a:endParaRPr>
          </a:p>
          <a:p>
            <a:pPr rtl="0">
              <a:spcBef>
                <a:spcPts val="1200"/>
              </a:spcBef>
              <a:spcAft>
                <a:spcPts val="1200"/>
              </a:spcAft>
              <a:buNone/>
            </a:pPr>
            <a:r>
              <a:rPr lang="en-US" sz="1100" b="1" i="0" u="none" strike="noStrike" dirty="0">
                <a:solidFill>
                  <a:srgbClr val="000000"/>
                </a:solidFill>
                <a:effectLst/>
                <a:latin typeface="Arial" panose="020B0604020202020204" pitchFamily="34" charset="0"/>
              </a:rPr>
              <a:t>[Closing &amp; Transition]</a:t>
            </a:r>
            <a:br>
              <a:rPr lang="en-US" sz="1100" b="1" i="0" u="none" strike="noStrike" dirty="0">
                <a:solidFill>
                  <a:srgbClr val="000000"/>
                </a:solidFill>
                <a:effectLst/>
                <a:latin typeface="Arial" panose="020B0604020202020204" pitchFamily="34" charset="0"/>
              </a:rPr>
            </a:br>
            <a:r>
              <a:rPr lang="en-US" sz="1100" b="0" i="1" u="none" strike="noStrike" dirty="0">
                <a:solidFill>
                  <a:srgbClr val="000000"/>
                </a:solidFill>
                <a:effectLst/>
                <a:latin typeface="Arial" panose="020B0604020202020204" pitchFamily="34" charset="0"/>
              </a:rPr>
              <a:t>"By combining AI with structured human oversight, automated validation, and iterative review cycles, we can make AI-assisted documentation both scalable and trustworthy. In our final section, we’ll look at where AI-assisted documentation is heading and how we can prepare for the future of content governance."</a:t>
            </a:r>
            <a:endParaRPr lang="en-US" b="0" dirty="0">
              <a:effectLst/>
            </a:endParaRPr>
          </a:p>
          <a:p>
            <a:pPr rtl="0">
              <a:spcBef>
                <a:spcPts val="1400"/>
              </a:spcBef>
              <a:spcAft>
                <a:spcPts val="400"/>
              </a:spcAft>
              <a:buNone/>
            </a:pPr>
            <a:br>
              <a:rPr lang="en-US" b="0" dirty="0">
                <a:effectLst/>
              </a:rPr>
            </a:br>
            <a:br>
              <a:rPr lang="en-US" b="0" dirty="0">
                <a:effectLst/>
              </a:rPr>
            </a:br>
            <a:r>
              <a:rPr lang="en-US" sz="1300" b="1" i="0" u="none" strike="noStrike" dirty="0">
                <a:solidFill>
                  <a:srgbClr val="404040"/>
                </a:solidFill>
                <a:effectLst/>
                <a:latin typeface="Roboto" panose="02000000000000000000" pitchFamily="2" charset="0"/>
              </a:rPr>
              <a:t>🔹 Human-in-the-Loop: Balancing AI Efficiency with Human Oversight</a:t>
            </a:r>
            <a:endParaRPr lang="en-US" b="1" dirty="0">
              <a:effectLst/>
            </a:endParaRPr>
          </a:p>
          <a:p>
            <a:pPr rtl="0">
              <a:buNone/>
            </a:pPr>
            <a:r>
              <a:rPr lang="en-US" sz="1200" b="1" i="0" u="none" strike="noStrike" dirty="0">
                <a:solidFill>
                  <a:srgbClr val="404040"/>
                </a:solidFill>
                <a:effectLst/>
                <a:latin typeface="Roboto" panose="02000000000000000000" pitchFamily="2" charset="0"/>
              </a:rPr>
              <a:t>Key Message:</a:t>
            </a:r>
            <a:r>
              <a:rPr lang="en-US" sz="1200" b="0" i="0" u="none" strike="noStrike" dirty="0">
                <a:solidFill>
                  <a:srgbClr val="404040"/>
                </a:solidFill>
                <a:effectLst/>
                <a:latin typeface="Roboto" panose="02000000000000000000" pitchFamily="2" charset="0"/>
              </a:rPr>
              <a:t> </a:t>
            </a:r>
            <a:r>
              <a:rPr lang="en-US" sz="1200" b="0" i="1" u="none" strike="noStrike" dirty="0">
                <a:solidFill>
                  <a:srgbClr val="404040"/>
                </a:solidFill>
                <a:effectLst/>
                <a:latin typeface="Roboto" panose="02000000000000000000" pitchFamily="2" charset="0"/>
              </a:rPr>
              <a:t>"AI is a tireless assistant, but humans are the guardians of accuracy."</a:t>
            </a:r>
            <a:endParaRPr lang="en-US" b="0" dirty="0">
              <a:effectLst/>
            </a:endParaRPr>
          </a:p>
          <a:p>
            <a:pPr rtl="0">
              <a:spcBef>
                <a:spcPts val="1200"/>
              </a:spcBef>
              <a:spcAft>
                <a:spcPts val="200"/>
              </a:spcAft>
              <a:buNone/>
            </a:pPr>
            <a:r>
              <a:rPr lang="en-US" sz="1200" b="1" i="0" u="none" strike="noStrike" dirty="0">
                <a:solidFill>
                  <a:srgbClr val="404040"/>
                </a:solidFill>
                <a:effectLst/>
                <a:latin typeface="Roboto" panose="02000000000000000000" pitchFamily="2" charset="0"/>
              </a:rPr>
              <a:t>1. AI as an Assistant, Not an Autonomous Writer</a:t>
            </a:r>
            <a:endParaRPr lang="en-US" b="1" dirty="0">
              <a:effectLst/>
            </a:endParaRPr>
          </a:p>
          <a:p>
            <a:pPr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Analogy:</a:t>
            </a:r>
            <a:r>
              <a:rPr lang="en-US" sz="1200" b="0" i="0" u="none" strike="noStrike" dirty="0">
                <a:solidFill>
                  <a:srgbClr val="404040"/>
                </a:solidFill>
                <a:effectLst/>
                <a:latin typeface="Roboto" panose="02000000000000000000" pitchFamily="2" charset="0"/>
              </a:rPr>
              <a:t> Treat AI like an </a:t>
            </a:r>
            <a:r>
              <a:rPr lang="en-US" sz="1200" b="1" i="0" u="none" strike="noStrike" dirty="0">
                <a:solidFill>
                  <a:srgbClr val="404040"/>
                </a:solidFill>
                <a:effectLst/>
                <a:latin typeface="Roboto" panose="02000000000000000000" pitchFamily="2" charset="0"/>
              </a:rPr>
              <a:t>intern</a:t>
            </a:r>
            <a:r>
              <a:rPr lang="en-US" sz="1200" b="0" i="0" u="none" strike="noStrike" dirty="0">
                <a:solidFill>
                  <a:srgbClr val="404040"/>
                </a:solidFill>
                <a:effectLst/>
                <a:latin typeface="Roboto" panose="02000000000000000000" pitchFamily="2" charset="0"/>
              </a:rPr>
              <a:t>—fast and eager, but requiring supervision.</a:t>
            </a:r>
          </a:p>
          <a:p>
            <a:pPr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Example:</a:t>
            </a:r>
            <a:endParaRPr lang="en-US" sz="1200" b="0" i="0" u="none" strike="noStrike" dirty="0">
              <a:solidFill>
                <a:srgbClr val="404040"/>
              </a:solidFill>
              <a:effectLst/>
              <a:latin typeface="Roboto" panose="02000000000000000000" pitchFamily="2" charset="0"/>
            </a:endParaRPr>
          </a:p>
          <a:p>
            <a:pPr marL="742950" lvl="1" indent="-285750" rtl="0" fontAlgn="base">
              <a:buFont typeface="Arial" panose="020B0604020202020204" pitchFamily="34" charset="0"/>
              <a:buChar char="•"/>
            </a:pPr>
            <a:r>
              <a:rPr lang="en-US" sz="1200" b="0" i="1" u="none" strike="noStrike" dirty="0">
                <a:solidFill>
                  <a:srgbClr val="404040"/>
                </a:solidFill>
                <a:effectLst/>
                <a:latin typeface="Roboto" panose="02000000000000000000" pitchFamily="2" charset="0"/>
              </a:rPr>
              <a:t>AI Drafts</a:t>
            </a:r>
            <a:r>
              <a:rPr lang="en-US" sz="1200" b="0" i="0" u="none" strike="noStrike" dirty="0">
                <a:solidFill>
                  <a:srgbClr val="404040"/>
                </a:solidFill>
                <a:effectLst/>
                <a:latin typeface="Roboto" panose="02000000000000000000" pitchFamily="2" charset="0"/>
              </a:rPr>
              <a:t>: Generates a Kubernetes tutorial with </a:t>
            </a:r>
            <a:r>
              <a:rPr lang="en-US" sz="1050" b="0" i="0" u="none" strike="noStrike" dirty="0" err="1">
                <a:solidFill>
                  <a:srgbClr val="404040"/>
                </a:solidFill>
                <a:effectLst/>
                <a:latin typeface="Roboto Mono" panose="00000009000000000000" pitchFamily="49" charset="0"/>
              </a:rPr>
              <a:t>kubectl</a:t>
            </a:r>
            <a:r>
              <a:rPr lang="en-US" sz="1200" b="0" i="0" u="none" strike="noStrike" dirty="0">
                <a:solidFill>
                  <a:srgbClr val="404040"/>
                </a:solidFill>
                <a:effectLst/>
                <a:latin typeface="Roboto" panose="02000000000000000000" pitchFamily="2" charset="0"/>
              </a:rPr>
              <a:t> commands.</a:t>
            </a:r>
          </a:p>
          <a:p>
            <a:pPr marL="742950" lvl="1" indent="-285750" rtl="0" fontAlgn="base">
              <a:buFont typeface="Arial" panose="020B0604020202020204" pitchFamily="34" charset="0"/>
              <a:buChar char="•"/>
            </a:pPr>
            <a:r>
              <a:rPr lang="en-US" sz="1200" b="0" i="1" u="none" strike="noStrike" dirty="0">
                <a:solidFill>
                  <a:srgbClr val="404040"/>
                </a:solidFill>
                <a:effectLst/>
                <a:latin typeface="Roboto" panose="02000000000000000000" pitchFamily="2" charset="0"/>
              </a:rPr>
              <a:t>Human Role</a:t>
            </a:r>
            <a:r>
              <a:rPr lang="en-US" sz="1200" b="0" i="0" u="none" strike="noStrike" dirty="0">
                <a:solidFill>
                  <a:srgbClr val="404040"/>
                </a:solidFill>
                <a:effectLst/>
                <a:latin typeface="Roboto" panose="02000000000000000000" pitchFamily="2" charset="0"/>
              </a:rPr>
              <a:t>: Technical writer verifies commands against the latest API version, while an SME checks for architectural best practices.</a:t>
            </a:r>
          </a:p>
          <a:p>
            <a:pPr rtl="0">
              <a:spcBef>
                <a:spcPts val="1200"/>
              </a:spcBef>
              <a:spcAft>
                <a:spcPts val="200"/>
              </a:spcAft>
              <a:buNone/>
            </a:pPr>
            <a:r>
              <a:rPr lang="en-US" sz="1200" b="1" i="0" u="none" strike="noStrike" dirty="0">
                <a:solidFill>
                  <a:srgbClr val="404040"/>
                </a:solidFill>
                <a:effectLst/>
                <a:latin typeface="Roboto" panose="02000000000000000000" pitchFamily="2" charset="0"/>
              </a:rPr>
              <a:t>2. Role of SMEs &amp; Technical Writers</a:t>
            </a:r>
            <a:endParaRPr lang="en-US" b="1" dirty="0">
              <a:effectLst/>
            </a:endParaRPr>
          </a:p>
          <a:p>
            <a:pPr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SMEs (Subject Matter Experts):</a:t>
            </a:r>
            <a:endParaRPr lang="en-US" sz="1200" b="0" i="0" u="none" strike="noStrike" dirty="0">
              <a:solidFill>
                <a:srgbClr val="404040"/>
              </a:solidFill>
              <a:effectLst/>
              <a:latin typeface="Roboto" panose="02000000000000000000" pitchFamily="2" charset="0"/>
            </a:endParaRPr>
          </a:p>
          <a:p>
            <a:pPr marL="742950" lvl="1" indent="-285750"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Verify technical accuracy</a:t>
            </a:r>
            <a:r>
              <a:rPr lang="en-US" sz="1200" b="0" i="0" u="none" strike="noStrike" dirty="0">
                <a:solidFill>
                  <a:srgbClr val="404040"/>
                </a:solidFill>
                <a:effectLst/>
                <a:latin typeface="Roboto" panose="02000000000000000000" pitchFamily="2" charset="0"/>
              </a:rPr>
              <a:t> (e.g., "Does this AWS Terraform config actually work?").</a:t>
            </a:r>
          </a:p>
          <a:p>
            <a:pPr marL="742950" lvl="1" indent="-285750"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Spot industry-specific nuances</a:t>
            </a:r>
            <a:r>
              <a:rPr lang="en-US" sz="1200" b="0" i="0" u="none" strike="noStrike" dirty="0">
                <a:solidFill>
                  <a:srgbClr val="404040"/>
                </a:solidFill>
                <a:effectLst/>
                <a:latin typeface="Roboto" panose="02000000000000000000" pitchFamily="2" charset="0"/>
              </a:rPr>
              <a:t> (e.g., compliance requirements in healthcare docs).</a:t>
            </a:r>
          </a:p>
          <a:p>
            <a:pPr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Technical Writers:</a:t>
            </a:r>
            <a:endParaRPr lang="en-US" sz="1200" b="0" i="0" u="none" strike="noStrike" dirty="0">
              <a:solidFill>
                <a:srgbClr val="404040"/>
              </a:solidFill>
              <a:effectLst/>
              <a:latin typeface="Roboto" panose="02000000000000000000" pitchFamily="2" charset="0"/>
            </a:endParaRPr>
          </a:p>
          <a:p>
            <a:pPr marL="742950" lvl="1" indent="-285750"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Enforce clarity, style, and audience-fit</a:t>
            </a:r>
            <a:r>
              <a:rPr lang="en-US" sz="1200" b="0" i="0" u="none" strike="noStrike" dirty="0">
                <a:solidFill>
                  <a:srgbClr val="404040"/>
                </a:solidFill>
                <a:effectLst/>
                <a:latin typeface="Roboto" panose="02000000000000000000" pitchFamily="2" charset="0"/>
              </a:rPr>
              <a:t> (e.g., rewriting AI’s jargon for beginners).</a:t>
            </a:r>
          </a:p>
          <a:p>
            <a:pPr marL="742950" lvl="1" indent="-285750"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Cross-link with existing docs</a:t>
            </a:r>
            <a:r>
              <a:rPr lang="en-US" sz="1200" b="0" i="0" u="none" strike="noStrike" dirty="0">
                <a:solidFill>
                  <a:srgbClr val="404040"/>
                </a:solidFill>
                <a:effectLst/>
                <a:latin typeface="Roboto" panose="02000000000000000000" pitchFamily="2" charset="0"/>
              </a:rPr>
              <a:t> to prevent fragmentation.</a:t>
            </a:r>
          </a:p>
          <a:p>
            <a:pPr rtl="0">
              <a:spcBef>
                <a:spcPts val="1400"/>
              </a:spcBef>
              <a:spcAft>
                <a:spcPts val="400"/>
              </a:spcAft>
              <a:buNone/>
            </a:pPr>
            <a:r>
              <a:rPr lang="en-US" sz="1300" b="1" i="0" u="none" strike="noStrike" dirty="0">
                <a:solidFill>
                  <a:srgbClr val="404040"/>
                </a:solidFill>
                <a:effectLst/>
                <a:latin typeface="Roboto" panose="02000000000000000000" pitchFamily="2" charset="0"/>
              </a:rPr>
              <a:t>🔹 Automated + Manual Verification Techniques</a:t>
            </a:r>
            <a:endParaRPr lang="en-US" b="1" dirty="0">
              <a:effectLst/>
            </a:endParaRPr>
          </a:p>
          <a:p>
            <a:pPr rtl="0">
              <a:buNone/>
            </a:pPr>
            <a:r>
              <a:rPr lang="en-US" sz="1200" b="1" i="0" u="none" strike="noStrike" dirty="0">
                <a:solidFill>
                  <a:srgbClr val="404040"/>
                </a:solidFill>
                <a:effectLst/>
                <a:latin typeface="Roboto" panose="02000000000000000000" pitchFamily="2" charset="0"/>
              </a:rPr>
              <a:t>Key Message:</a:t>
            </a:r>
            <a:r>
              <a:rPr lang="en-US" sz="1200" b="0" i="0" u="none" strike="noStrike" dirty="0">
                <a:solidFill>
                  <a:srgbClr val="404040"/>
                </a:solidFill>
                <a:effectLst/>
                <a:latin typeface="Roboto" panose="02000000000000000000" pitchFamily="2" charset="0"/>
              </a:rPr>
              <a:t> </a:t>
            </a:r>
            <a:r>
              <a:rPr lang="en-US" sz="1200" b="0" i="1" u="none" strike="noStrike" dirty="0">
                <a:solidFill>
                  <a:srgbClr val="404040"/>
                </a:solidFill>
                <a:effectLst/>
                <a:latin typeface="Roboto" panose="02000000000000000000" pitchFamily="2" charset="0"/>
              </a:rPr>
              <a:t>"Automate the repetitive, but humanize the critical."</a:t>
            </a:r>
            <a:endParaRPr lang="en-US" b="0" dirty="0">
              <a:effectLst/>
            </a:endParaRPr>
          </a:p>
          <a:p>
            <a:pPr rtl="0">
              <a:spcBef>
                <a:spcPts val="1200"/>
              </a:spcBef>
              <a:spcAft>
                <a:spcPts val="200"/>
              </a:spcAft>
              <a:buNone/>
            </a:pPr>
            <a:r>
              <a:rPr lang="en-US" sz="1200" b="1" i="0" u="none" strike="noStrike" dirty="0">
                <a:solidFill>
                  <a:srgbClr val="404040"/>
                </a:solidFill>
                <a:effectLst/>
                <a:latin typeface="Roboto" panose="02000000000000000000" pitchFamily="2" charset="0"/>
              </a:rPr>
              <a:t>1. Style &amp; Terminology Enforcement</a:t>
            </a:r>
            <a:endParaRPr lang="en-US" b="1" dirty="0">
              <a:effectLst/>
            </a:endParaRPr>
          </a:p>
          <a:p>
            <a:pPr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Automated Linting:</a:t>
            </a:r>
            <a:endParaRPr lang="en-US" sz="1200" b="0" i="0" u="none" strike="noStrike" dirty="0">
              <a:solidFill>
                <a:srgbClr val="404040"/>
              </a:solidFill>
              <a:effectLst/>
              <a:latin typeface="Roboto" panose="02000000000000000000" pitchFamily="2" charset="0"/>
            </a:endParaRPr>
          </a:p>
          <a:p>
            <a:pPr marL="742950" lvl="1" indent="-285750"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Tools:</a:t>
            </a:r>
            <a:r>
              <a:rPr lang="en-US" sz="1200" b="0" i="0" u="none" strike="noStrike" dirty="0">
                <a:solidFill>
                  <a:srgbClr val="404040"/>
                </a:solidFill>
                <a:effectLst/>
                <a:latin typeface="Roboto" panose="02000000000000000000" pitchFamily="2" charset="0"/>
              </a:rPr>
              <a:t> Vale, Acrolinx, or custom Markdown linters.</a:t>
            </a:r>
          </a:p>
          <a:p>
            <a:pPr marL="742950" lvl="1" indent="-285750"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Example:</a:t>
            </a:r>
            <a:r>
              <a:rPr lang="en-US" sz="1200" b="0" i="0" u="none" strike="noStrike" dirty="0">
                <a:solidFill>
                  <a:srgbClr val="404040"/>
                </a:solidFill>
                <a:effectLst/>
                <a:latin typeface="Roboto" panose="02000000000000000000" pitchFamily="2" charset="0"/>
              </a:rPr>
              <a:t> Flagging AI’s mix of </a:t>
            </a:r>
            <a:r>
              <a:rPr lang="en-US" sz="1200" b="0" i="1" u="none" strike="noStrike" dirty="0">
                <a:solidFill>
                  <a:srgbClr val="404040"/>
                </a:solidFill>
                <a:effectLst/>
                <a:latin typeface="Roboto" panose="02000000000000000000" pitchFamily="2" charset="0"/>
              </a:rPr>
              <a:t>"click"</a:t>
            </a:r>
            <a:r>
              <a:rPr lang="en-US" sz="1200" b="0" i="0" u="none" strike="noStrike" dirty="0">
                <a:solidFill>
                  <a:srgbClr val="404040"/>
                </a:solidFill>
                <a:effectLst/>
                <a:latin typeface="Roboto" panose="02000000000000000000" pitchFamily="2" charset="0"/>
              </a:rPr>
              <a:t> (UI) vs. </a:t>
            </a:r>
            <a:r>
              <a:rPr lang="en-US" sz="1200" b="0" i="1" u="none" strike="noStrike" dirty="0">
                <a:solidFill>
                  <a:srgbClr val="404040"/>
                </a:solidFill>
                <a:effectLst/>
                <a:latin typeface="Roboto" panose="02000000000000000000" pitchFamily="2" charset="0"/>
              </a:rPr>
              <a:t>"select"</a:t>
            </a:r>
            <a:r>
              <a:rPr lang="en-US" sz="1200" b="0" i="0" u="none" strike="noStrike" dirty="0">
                <a:solidFill>
                  <a:srgbClr val="404040"/>
                </a:solidFill>
                <a:effectLst/>
                <a:latin typeface="Roboto" panose="02000000000000000000" pitchFamily="2" charset="0"/>
              </a:rPr>
              <a:t> (CLI) in the same doc.</a:t>
            </a:r>
          </a:p>
          <a:p>
            <a:pPr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Terminology Databases:</a:t>
            </a:r>
            <a:endParaRPr lang="en-US" sz="1200" b="0" i="0" u="none" strike="noStrike" dirty="0">
              <a:solidFill>
                <a:srgbClr val="404040"/>
              </a:solidFill>
              <a:effectLst/>
              <a:latin typeface="Roboto" panose="02000000000000000000" pitchFamily="2" charset="0"/>
            </a:endParaRPr>
          </a:p>
          <a:p>
            <a:pPr marL="742950" lvl="1" indent="-285750"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Example:</a:t>
            </a:r>
            <a:r>
              <a:rPr lang="en-US" sz="1200" b="0" i="0" u="none" strike="noStrike" dirty="0">
                <a:solidFill>
                  <a:srgbClr val="404040"/>
                </a:solidFill>
                <a:effectLst/>
                <a:latin typeface="Roboto" panose="02000000000000000000" pitchFamily="2" charset="0"/>
              </a:rPr>
              <a:t> Enforcing </a:t>
            </a:r>
            <a:r>
              <a:rPr lang="en-US" sz="1200" b="0" i="1" u="none" strike="noStrike" dirty="0">
                <a:solidFill>
                  <a:srgbClr val="404040"/>
                </a:solidFill>
                <a:effectLst/>
                <a:latin typeface="Roboto" panose="02000000000000000000" pitchFamily="2" charset="0"/>
              </a:rPr>
              <a:t>"sign in"</a:t>
            </a:r>
            <a:r>
              <a:rPr lang="en-US" sz="1200" b="0" i="0" u="none" strike="noStrike" dirty="0">
                <a:solidFill>
                  <a:srgbClr val="404040"/>
                </a:solidFill>
                <a:effectLst/>
                <a:latin typeface="Roboto" panose="02000000000000000000" pitchFamily="2" charset="0"/>
              </a:rPr>
              <a:t> (not </a:t>
            </a:r>
            <a:r>
              <a:rPr lang="en-US" sz="1200" b="0" i="1" u="none" strike="noStrike" dirty="0">
                <a:solidFill>
                  <a:srgbClr val="404040"/>
                </a:solidFill>
                <a:effectLst/>
                <a:latin typeface="Roboto" panose="02000000000000000000" pitchFamily="2" charset="0"/>
              </a:rPr>
              <a:t>"log in"</a:t>
            </a:r>
            <a:r>
              <a:rPr lang="en-US" sz="1200" b="0" i="0" u="none" strike="noStrike" dirty="0">
                <a:solidFill>
                  <a:srgbClr val="404040"/>
                </a:solidFill>
                <a:effectLst/>
                <a:latin typeface="Roboto" panose="02000000000000000000" pitchFamily="2" charset="0"/>
              </a:rPr>
              <a:t>) via a centralized glossary.</a:t>
            </a:r>
          </a:p>
          <a:p>
            <a:pPr rtl="0">
              <a:spcBef>
                <a:spcPts val="1200"/>
              </a:spcBef>
              <a:spcAft>
                <a:spcPts val="200"/>
              </a:spcAft>
              <a:buNone/>
            </a:pPr>
            <a:r>
              <a:rPr lang="en-US" sz="1200" b="1" i="0" u="none" strike="noStrike" dirty="0">
                <a:solidFill>
                  <a:srgbClr val="404040"/>
                </a:solidFill>
                <a:effectLst/>
                <a:latin typeface="Roboto" panose="02000000000000000000" pitchFamily="2" charset="0"/>
              </a:rPr>
              <a:t>2. Fact-Checking Against Existing Docs</a:t>
            </a:r>
            <a:endParaRPr lang="en-US" b="1" dirty="0">
              <a:effectLst/>
            </a:endParaRPr>
          </a:p>
          <a:p>
            <a:pPr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Manual Spot-Checks:</a:t>
            </a:r>
            <a:endParaRPr lang="en-US" sz="1200" b="0" i="0" u="none" strike="noStrike" dirty="0">
              <a:solidFill>
                <a:srgbClr val="404040"/>
              </a:solidFill>
              <a:effectLst/>
              <a:latin typeface="Roboto" panose="02000000000000000000" pitchFamily="2" charset="0"/>
            </a:endParaRPr>
          </a:p>
          <a:p>
            <a:pPr marL="742950" lvl="1" indent="-285750" rtl="0" fontAlgn="base">
              <a:buFont typeface="Arial" panose="020B0604020202020204" pitchFamily="34" charset="0"/>
              <a:buChar char="•"/>
            </a:pPr>
            <a:r>
              <a:rPr lang="en-US" sz="1200" b="0" i="0" u="none" strike="noStrike" dirty="0">
                <a:solidFill>
                  <a:srgbClr val="404040"/>
                </a:solidFill>
                <a:effectLst/>
                <a:latin typeface="Roboto" panose="02000000000000000000" pitchFamily="2" charset="0"/>
              </a:rPr>
              <a:t>Compare AI’s </a:t>
            </a:r>
            <a:r>
              <a:rPr lang="en-US" sz="1200" b="0" i="1" u="none" strike="noStrike" dirty="0">
                <a:solidFill>
                  <a:srgbClr val="404040"/>
                </a:solidFill>
                <a:effectLst/>
                <a:latin typeface="Roboto" panose="02000000000000000000" pitchFamily="2" charset="0"/>
              </a:rPr>
              <a:t>"Python 3.12 features"</a:t>
            </a:r>
            <a:r>
              <a:rPr lang="en-US" sz="1200" b="0" i="0" u="none" strike="noStrike" dirty="0">
                <a:solidFill>
                  <a:srgbClr val="404040"/>
                </a:solidFill>
                <a:effectLst/>
                <a:latin typeface="Roboto" panose="02000000000000000000" pitchFamily="2" charset="0"/>
              </a:rPr>
              <a:t> list with the official changelog.</a:t>
            </a:r>
          </a:p>
          <a:p>
            <a:pPr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Automated Diff Tools:</a:t>
            </a:r>
            <a:endParaRPr lang="en-US" sz="1200" b="0" i="0" u="none" strike="noStrike" dirty="0">
              <a:solidFill>
                <a:srgbClr val="404040"/>
              </a:solidFill>
              <a:effectLst/>
              <a:latin typeface="Roboto" panose="02000000000000000000" pitchFamily="2" charset="0"/>
            </a:endParaRPr>
          </a:p>
          <a:p>
            <a:pPr marL="742950" lvl="1" indent="-285750" rtl="0" fontAlgn="base">
              <a:buFont typeface="Arial" panose="020B0604020202020204" pitchFamily="34" charset="0"/>
              <a:buChar char="•"/>
            </a:pPr>
            <a:r>
              <a:rPr lang="en-US" sz="1200" b="0" i="0" u="none" strike="noStrike" dirty="0">
                <a:solidFill>
                  <a:srgbClr val="404040"/>
                </a:solidFill>
                <a:effectLst/>
                <a:latin typeface="Roboto" panose="02000000000000000000" pitchFamily="2" charset="0"/>
              </a:rPr>
              <a:t>Use </a:t>
            </a:r>
            <a:r>
              <a:rPr lang="en-US" sz="1050" b="0" i="0" u="none" strike="noStrike" dirty="0">
                <a:solidFill>
                  <a:srgbClr val="404040"/>
                </a:solidFill>
                <a:effectLst/>
                <a:latin typeface="Roboto Mono" panose="00000009000000000000" pitchFamily="49" charset="0"/>
              </a:rPr>
              <a:t>git diff</a:t>
            </a:r>
            <a:r>
              <a:rPr lang="en-US" sz="1200" b="0" i="0" u="none" strike="noStrike" dirty="0">
                <a:solidFill>
                  <a:srgbClr val="404040"/>
                </a:solidFill>
                <a:effectLst/>
                <a:latin typeface="Roboto" panose="02000000000000000000" pitchFamily="2" charset="0"/>
              </a:rPr>
              <a:t> or Docs-as-Code platforms (</a:t>
            </a:r>
            <a:r>
              <a:rPr lang="en-US" sz="1200" b="0" i="0" u="none" strike="noStrike" dirty="0" err="1">
                <a:solidFill>
                  <a:srgbClr val="404040"/>
                </a:solidFill>
                <a:effectLst/>
                <a:latin typeface="Roboto" panose="02000000000000000000" pitchFamily="2" charset="0"/>
              </a:rPr>
              <a:t>Antora</a:t>
            </a:r>
            <a:r>
              <a:rPr lang="en-US" sz="1200" b="0" i="0" u="none" strike="noStrike" dirty="0">
                <a:solidFill>
                  <a:srgbClr val="404040"/>
                </a:solidFill>
                <a:effectLst/>
                <a:latin typeface="Roboto" panose="02000000000000000000" pitchFamily="2" charset="0"/>
              </a:rPr>
              <a:t>) to detect conflicts with trusted sources.</a:t>
            </a:r>
          </a:p>
          <a:p>
            <a:pPr rtl="0">
              <a:spcBef>
                <a:spcPts val="1200"/>
              </a:spcBef>
              <a:spcAft>
                <a:spcPts val="200"/>
              </a:spcAft>
              <a:buNone/>
            </a:pPr>
            <a:r>
              <a:rPr lang="en-US" sz="1200" b="1" i="0" u="none" strike="noStrike" dirty="0">
                <a:solidFill>
                  <a:srgbClr val="404040"/>
                </a:solidFill>
                <a:effectLst/>
                <a:latin typeface="Roboto" panose="02000000000000000000" pitchFamily="2" charset="0"/>
              </a:rPr>
              <a:t>3. Structured Review Cycles</a:t>
            </a:r>
            <a:endParaRPr lang="en-US" b="1" dirty="0">
              <a:effectLst/>
            </a:endParaRPr>
          </a:p>
          <a:p>
            <a:pPr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Workflow:</a:t>
            </a:r>
            <a:endParaRPr lang="en-US" sz="1200" b="0" i="0" u="none" strike="noStrike" dirty="0">
              <a:solidFill>
                <a:srgbClr val="404040"/>
              </a:solidFill>
              <a:effectLst/>
              <a:latin typeface="Roboto" panose="02000000000000000000" pitchFamily="2" charset="0"/>
            </a:endParaRPr>
          </a:p>
          <a:p>
            <a:pPr rtl="0" fontAlgn="base">
              <a:buFont typeface="Arial" panose="020B0604020202020204" pitchFamily="34" charset="0"/>
              <a:buChar char="•"/>
            </a:pPr>
            <a:r>
              <a:rPr lang="en-US" sz="1200" b="0" i="0" u="none" strike="noStrike" dirty="0">
                <a:solidFill>
                  <a:srgbClr val="FFFFFF"/>
                </a:solidFill>
                <a:effectLst/>
                <a:latin typeface="Roboto" panose="02000000000000000000" pitchFamily="2" charset="0"/>
              </a:rPr>
              <a:t>Copy</a:t>
            </a:r>
            <a:endParaRPr lang="en-US" sz="1200" b="0" i="0" u="none" strike="noStrike" dirty="0">
              <a:solidFill>
                <a:srgbClr val="404040"/>
              </a:solidFill>
              <a:effectLst/>
              <a:latin typeface="Roboto" panose="02000000000000000000" pitchFamily="2" charset="0"/>
            </a:endParaRPr>
          </a:p>
          <a:p>
            <a:pPr rtl="0" fontAlgn="base">
              <a:buFont typeface="Arial" panose="020B0604020202020204" pitchFamily="34" charset="0"/>
              <a:buChar char="•"/>
            </a:pPr>
            <a:r>
              <a:rPr lang="en-US" sz="1200" b="0" i="0" u="none" strike="noStrike" dirty="0">
                <a:solidFill>
                  <a:srgbClr val="FFFFFF"/>
                </a:solidFill>
                <a:effectLst/>
                <a:latin typeface="Roboto" panose="02000000000000000000" pitchFamily="2" charset="0"/>
              </a:rPr>
              <a:t>AI Draft → Technical Writer (tone/structure) → SME (accuracy) → Final Publish </a:t>
            </a:r>
            <a:endParaRPr lang="en-US" sz="1200" b="0" i="0" u="none" strike="noStrike" dirty="0">
              <a:solidFill>
                <a:srgbClr val="404040"/>
              </a:solidFill>
              <a:effectLst/>
              <a:latin typeface="Roboto" panose="02000000000000000000" pitchFamily="2" charset="0"/>
            </a:endParaRPr>
          </a:p>
          <a:p>
            <a:pPr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Example:</a:t>
            </a:r>
            <a:endParaRPr lang="en-US" sz="1200" b="0" i="0" u="none" strike="noStrike" dirty="0">
              <a:solidFill>
                <a:srgbClr val="404040"/>
              </a:solidFill>
              <a:effectLst/>
              <a:latin typeface="Roboto" panose="02000000000000000000" pitchFamily="2" charset="0"/>
            </a:endParaRPr>
          </a:p>
          <a:p>
            <a:pPr marL="742950" lvl="1" indent="-285750" rtl="0" fontAlgn="base">
              <a:buFont typeface="Arial" panose="020B0604020202020204" pitchFamily="34" charset="0"/>
              <a:buChar char="•"/>
            </a:pPr>
            <a:r>
              <a:rPr lang="en-US" sz="1200" b="0" i="0" u="none" strike="noStrike" dirty="0">
                <a:solidFill>
                  <a:srgbClr val="404040"/>
                </a:solidFill>
                <a:effectLst/>
                <a:latin typeface="Roboto" panose="02000000000000000000" pitchFamily="2" charset="0"/>
              </a:rPr>
              <a:t>AI drafts an API reference → Writer reorganizes for readability → SME confirms parameter correctness.</a:t>
            </a:r>
          </a:p>
          <a:p>
            <a:pPr rtl="0">
              <a:spcBef>
                <a:spcPts val="1400"/>
              </a:spcBef>
              <a:spcAft>
                <a:spcPts val="400"/>
              </a:spcAft>
              <a:buNone/>
            </a:pPr>
            <a:r>
              <a:rPr lang="en-US" sz="1300" b="1" i="0" u="none" strike="noStrike" dirty="0">
                <a:solidFill>
                  <a:srgbClr val="404040"/>
                </a:solidFill>
                <a:effectLst/>
                <a:latin typeface="Roboto" panose="02000000000000000000" pitchFamily="2" charset="0"/>
              </a:rPr>
              <a:t>🔹 AI-Assisted Validation Tools</a:t>
            </a:r>
            <a:endParaRPr lang="en-US" b="1" dirty="0">
              <a:effectLst/>
            </a:endParaRPr>
          </a:p>
          <a:p>
            <a:pPr rtl="0">
              <a:buNone/>
            </a:pPr>
            <a:r>
              <a:rPr lang="en-US" sz="1200" b="1" i="0" u="none" strike="noStrike" dirty="0">
                <a:solidFill>
                  <a:srgbClr val="404040"/>
                </a:solidFill>
                <a:effectLst/>
                <a:latin typeface="Roboto" panose="02000000000000000000" pitchFamily="2" charset="0"/>
              </a:rPr>
              <a:t>Key Message:</a:t>
            </a:r>
            <a:r>
              <a:rPr lang="en-US" sz="1200" b="0" i="0" u="none" strike="noStrike" dirty="0">
                <a:solidFill>
                  <a:srgbClr val="404040"/>
                </a:solidFill>
                <a:effectLst/>
                <a:latin typeface="Roboto" panose="02000000000000000000" pitchFamily="2" charset="0"/>
              </a:rPr>
              <a:t> </a:t>
            </a:r>
            <a:r>
              <a:rPr lang="en-US" sz="1200" b="0" i="1" u="none" strike="noStrike" dirty="0">
                <a:solidFill>
                  <a:srgbClr val="404040"/>
                </a:solidFill>
                <a:effectLst/>
                <a:latin typeface="Roboto" panose="02000000000000000000" pitchFamily="2" charset="0"/>
              </a:rPr>
              <a:t>"Use AI to audit AI—but trust, then verify."</a:t>
            </a:r>
            <a:endParaRPr lang="en-US" b="0" dirty="0">
              <a:effectLst/>
            </a:endParaRPr>
          </a:p>
          <a:p>
            <a:pPr rtl="0">
              <a:spcBef>
                <a:spcPts val="1200"/>
              </a:spcBef>
              <a:spcAft>
                <a:spcPts val="200"/>
              </a:spcAft>
              <a:buNone/>
            </a:pPr>
            <a:r>
              <a:rPr lang="en-US" sz="1200" b="1" i="0" u="none" strike="noStrike" dirty="0">
                <a:solidFill>
                  <a:srgbClr val="404040"/>
                </a:solidFill>
                <a:effectLst/>
                <a:latin typeface="Roboto" panose="02000000000000000000" pitchFamily="2" charset="0"/>
              </a:rPr>
              <a:t>1. AI as a Reviewer, Not Just a Generator</a:t>
            </a:r>
            <a:endParaRPr lang="en-US" b="1" dirty="0">
              <a:effectLst/>
            </a:endParaRPr>
          </a:p>
          <a:p>
            <a:pPr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Example Tools:</a:t>
            </a:r>
            <a:endParaRPr lang="en-US" sz="1200" b="0" i="0" u="none" strike="noStrike" dirty="0">
              <a:solidFill>
                <a:srgbClr val="404040"/>
              </a:solidFill>
              <a:effectLst/>
              <a:latin typeface="Roboto" panose="02000000000000000000" pitchFamily="2" charset="0"/>
            </a:endParaRPr>
          </a:p>
          <a:p>
            <a:pPr marL="742950" lvl="1" indent="-285750"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ChatGPT-4’s "Analyze Document" mode</a:t>
            </a:r>
            <a:r>
              <a:rPr lang="en-US" sz="1200" b="0" i="0" u="none" strike="noStrike" dirty="0">
                <a:solidFill>
                  <a:srgbClr val="404040"/>
                </a:solidFill>
                <a:effectLst/>
                <a:latin typeface="Roboto" panose="02000000000000000000" pitchFamily="2" charset="0"/>
              </a:rPr>
              <a:t>: Flags inconsistencies in a draft.</a:t>
            </a:r>
          </a:p>
          <a:p>
            <a:pPr marL="742950" lvl="1" indent="-285750"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GitHub Copilot in "Review" mode</a:t>
            </a:r>
            <a:r>
              <a:rPr lang="en-US" sz="1200" b="0" i="0" u="none" strike="noStrike" dirty="0">
                <a:solidFill>
                  <a:srgbClr val="404040"/>
                </a:solidFill>
                <a:effectLst/>
                <a:latin typeface="Roboto" panose="02000000000000000000" pitchFamily="2" charset="0"/>
              </a:rPr>
              <a:t>: Suggests fixes for outdated code snippets.</a:t>
            </a:r>
          </a:p>
          <a:p>
            <a:pPr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Real-World Use Case:</a:t>
            </a:r>
            <a:endParaRPr lang="en-US" sz="1200" b="0" i="0" u="none" strike="noStrike" dirty="0">
              <a:solidFill>
                <a:srgbClr val="404040"/>
              </a:solidFill>
              <a:effectLst/>
              <a:latin typeface="Roboto" panose="02000000000000000000" pitchFamily="2" charset="0"/>
            </a:endParaRPr>
          </a:p>
          <a:p>
            <a:pPr marL="742950" lvl="1" indent="-285750" rtl="0" fontAlgn="base">
              <a:buFont typeface="Arial" panose="020B0604020202020204" pitchFamily="34" charset="0"/>
              <a:buChar char="•"/>
            </a:pPr>
            <a:r>
              <a:rPr lang="en-US" sz="1200" b="0" i="1" u="none" strike="noStrike" dirty="0">
                <a:solidFill>
                  <a:srgbClr val="404040"/>
                </a:solidFill>
                <a:effectLst/>
                <a:latin typeface="Roboto" panose="02000000000000000000" pitchFamily="2" charset="0"/>
              </a:rPr>
              <a:t>AI detects</a:t>
            </a:r>
            <a:r>
              <a:rPr lang="en-US" sz="1200" b="0" i="0" u="none" strike="noStrike" dirty="0">
                <a:solidFill>
                  <a:srgbClr val="404040"/>
                </a:solidFill>
                <a:effectLst/>
                <a:latin typeface="Roboto" panose="02000000000000000000" pitchFamily="2" charset="0"/>
              </a:rPr>
              <a:t>: "You mentioned ‘OAuth 2.0’ but didn’t define scopes—add a link to the spec."</a:t>
            </a:r>
          </a:p>
          <a:p>
            <a:pPr rtl="0">
              <a:spcBef>
                <a:spcPts val="1200"/>
              </a:spcBef>
              <a:spcAft>
                <a:spcPts val="200"/>
              </a:spcAft>
              <a:buNone/>
            </a:pPr>
            <a:r>
              <a:rPr lang="en-US" sz="1200" b="1" i="0" u="none" strike="noStrike" dirty="0">
                <a:solidFill>
                  <a:srgbClr val="404040"/>
                </a:solidFill>
                <a:effectLst/>
                <a:latin typeface="Roboto" panose="02000000000000000000" pitchFamily="2" charset="0"/>
              </a:rPr>
              <a:t>2. Automated Completeness/Accuracy Checks</a:t>
            </a:r>
            <a:endParaRPr lang="en-US" b="1" dirty="0">
              <a:effectLst/>
            </a:endParaRPr>
          </a:p>
          <a:p>
            <a:pPr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Consistency:</a:t>
            </a:r>
            <a:r>
              <a:rPr lang="en-US" sz="1200" b="0" i="0" u="none" strike="noStrike" dirty="0">
                <a:solidFill>
                  <a:srgbClr val="404040"/>
                </a:solidFill>
                <a:effectLst/>
                <a:latin typeface="Roboto" panose="02000000000000000000" pitchFamily="2" charset="0"/>
              </a:rPr>
              <a:t> NLP models to scan for conflicting instructions (e.g., </a:t>
            </a:r>
            <a:r>
              <a:rPr lang="en-US" sz="1200" b="0" i="1" u="none" strike="noStrike" dirty="0">
                <a:solidFill>
                  <a:srgbClr val="404040"/>
                </a:solidFill>
                <a:effectLst/>
                <a:latin typeface="Roboto" panose="02000000000000000000" pitchFamily="2" charset="0"/>
              </a:rPr>
              <a:t>"Use Python 3.8"</a:t>
            </a:r>
            <a:r>
              <a:rPr lang="en-US" sz="1200" b="0" i="0" u="none" strike="noStrike" dirty="0">
                <a:solidFill>
                  <a:srgbClr val="404040"/>
                </a:solidFill>
                <a:effectLst/>
                <a:latin typeface="Roboto" panose="02000000000000000000" pitchFamily="2" charset="0"/>
              </a:rPr>
              <a:t> vs. </a:t>
            </a:r>
            <a:r>
              <a:rPr lang="en-US" sz="1200" b="0" i="1" u="none" strike="noStrike" dirty="0">
                <a:solidFill>
                  <a:srgbClr val="404040"/>
                </a:solidFill>
                <a:effectLst/>
                <a:latin typeface="Roboto" panose="02000000000000000000" pitchFamily="2" charset="0"/>
              </a:rPr>
              <a:t>"Python 3.12 required"</a:t>
            </a:r>
            <a:r>
              <a:rPr lang="en-US" sz="1200" b="0" i="0" u="none" strike="noStrike" dirty="0">
                <a:solidFill>
                  <a:srgbClr val="404040"/>
                </a:solidFill>
                <a:effectLst/>
                <a:latin typeface="Roboto" panose="02000000000000000000" pitchFamily="2" charset="0"/>
              </a:rPr>
              <a:t>).</a:t>
            </a:r>
          </a:p>
          <a:p>
            <a:pPr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Completeness:</a:t>
            </a:r>
            <a:r>
              <a:rPr lang="en-US" sz="1200" b="0" i="0" u="none" strike="noStrike" dirty="0">
                <a:solidFill>
                  <a:srgbClr val="404040"/>
                </a:solidFill>
                <a:effectLst/>
                <a:latin typeface="Roboto" panose="02000000000000000000" pitchFamily="2" charset="0"/>
              </a:rPr>
              <a:t> Rule-based checklists (e.g., "All API endpoints must have examples").</a:t>
            </a:r>
          </a:p>
          <a:p>
            <a:pPr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Accuracy:</a:t>
            </a:r>
            <a:r>
              <a:rPr lang="en-US" sz="1200" b="0" i="0" u="none" strike="noStrike" dirty="0">
                <a:solidFill>
                  <a:srgbClr val="404040"/>
                </a:solidFill>
                <a:effectLst/>
                <a:latin typeface="Roboto" panose="02000000000000000000" pitchFamily="2" charset="0"/>
              </a:rPr>
              <a:t> Embedding-based similarity checks against trusted docs (e.g., vector DBs like Pinecone).</a:t>
            </a:r>
          </a:p>
          <a:p>
            <a:pPr rtl="0">
              <a:spcBef>
                <a:spcPts val="1400"/>
              </a:spcBef>
              <a:spcAft>
                <a:spcPts val="400"/>
              </a:spcAft>
              <a:buNone/>
            </a:pPr>
            <a:r>
              <a:rPr lang="en-US" sz="1300" b="1" i="0" u="none" strike="noStrike" dirty="0">
                <a:solidFill>
                  <a:srgbClr val="404040"/>
                </a:solidFill>
                <a:effectLst/>
                <a:latin typeface="Roboto" panose="02000000000000000000" pitchFamily="2" charset="0"/>
              </a:rPr>
              <a:t>Closing Punchline</a:t>
            </a:r>
            <a:endParaRPr lang="en-US" b="1" dirty="0">
              <a:effectLst/>
            </a:endParaRPr>
          </a:p>
          <a:p>
            <a:pPr rtl="0">
              <a:buNone/>
            </a:pPr>
            <a:r>
              <a:rPr lang="en-US" sz="1200" b="0" i="1" u="none" strike="noStrike" dirty="0">
                <a:solidFill>
                  <a:srgbClr val="404040"/>
                </a:solidFill>
                <a:effectLst/>
                <a:latin typeface="Roboto" panose="02000000000000000000" pitchFamily="2" charset="0"/>
              </a:rPr>
              <a:t>"The future of AI documentation isn’t just about speed—it’s about </a:t>
            </a:r>
            <a:r>
              <a:rPr lang="en-US" sz="1200" b="1" i="1" u="none" strike="noStrike" dirty="0">
                <a:solidFill>
                  <a:srgbClr val="404040"/>
                </a:solidFill>
                <a:effectLst/>
                <a:latin typeface="Roboto" panose="02000000000000000000" pitchFamily="2" charset="0"/>
              </a:rPr>
              <a:t>smart validation</a:t>
            </a:r>
            <a:r>
              <a:rPr lang="en-US" sz="1200" b="0" i="1" u="none" strike="noStrike" dirty="0">
                <a:solidFill>
                  <a:srgbClr val="404040"/>
                </a:solidFill>
                <a:effectLst/>
                <a:latin typeface="Roboto" panose="02000000000000000000" pitchFamily="2" charset="0"/>
              </a:rPr>
              <a:t>. By combining AI’s brute-force efficiency with human judgment and automated guardrails, we can create docs that are both fast </a:t>
            </a:r>
            <a:r>
              <a:rPr lang="en-US" sz="1200" b="1" i="1" u="none" strike="noStrike" dirty="0">
                <a:solidFill>
                  <a:srgbClr val="404040"/>
                </a:solidFill>
                <a:effectLst/>
                <a:latin typeface="Roboto" panose="02000000000000000000" pitchFamily="2" charset="0"/>
              </a:rPr>
              <a:t>and</a:t>
            </a:r>
            <a:r>
              <a:rPr lang="en-US" sz="1200" b="0" i="1" u="none" strike="noStrike" dirty="0">
                <a:solidFill>
                  <a:srgbClr val="404040"/>
                </a:solidFill>
                <a:effectLst/>
                <a:latin typeface="Roboto" panose="02000000000000000000" pitchFamily="2" charset="0"/>
              </a:rPr>
              <a:t> trustworthy."</a:t>
            </a:r>
            <a:endParaRPr lang="en-US" b="0" dirty="0">
              <a:effectLst/>
            </a:endParaRPr>
          </a:p>
          <a:p>
            <a:pPr rtl="0">
              <a:buNone/>
            </a:pPr>
            <a:r>
              <a:rPr lang="en-US" sz="1200" b="1" i="0" u="none" strike="noStrike" dirty="0">
                <a:solidFill>
                  <a:srgbClr val="404040"/>
                </a:solidFill>
                <a:effectLst/>
                <a:latin typeface="Roboto" panose="02000000000000000000" pitchFamily="2" charset="0"/>
              </a:rPr>
              <a:t>Visual Slide Suggestion:</a:t>
            </a:r>
            <a:endParaRPr lang="en-US" b="0" dirty="0">
              <a:effectLst/>
            </a:endParaRPr>
          </a:p>
          <a:p>
            <a:pPr rtl="0">
              <a:buNone/>
            </a:pPr>
            <a:r>
              <a:rPr lang="en-US" sz="1100" b="0" i="0" u="none" strike="noStrike" dirty="0">
                <a:solidFill>
                  <a:srgbClr val="FFFFFF"/>
                </a:solidFill>
                <a:effectLst/>
                <a:latin typeface="Roboto" panose="02000000000000000000" pitchFamily="2" charset="0"/>
              </a:rPr>
              <a:t>Copy</a:t>
            </a:r>
            <a:endParaRPr lang="en-US" b="0" dirty="0">
              <a:effectLst/>
            </a:endParaRPr>
          </a:p>
          <a:p>
            <a:pPr rtl="0">
              <a:buNone/>
            </a:pPr>
            <a:r>
              <a:rPr lang="en-US" sz="1100" b="0" i="0" u="none" strike="noStrike" dirty="0">
                <a:solidFill>
                  <a:srgbClr val="FFFFFF"/>
                </a:solidFill>
                <a:effectLst/>
                <a:latin typeface="Roboto" panose="02000000000000000000" pitchFamily="2" charset="0"/>
              </a:rPr>
              <a:t>[⚙️ AI Drafting] → [🔍 Automated Linting] → [👩💻 Writer Edit] → [🧑🔬 SME Review] → [🚀 Publish] </a:t>
            </a:r>
            <a:endParaRPr lang="en-US" b="0" dirty="0">
              <a:effectLst/>
            </a:endParaRPr>
          </a:p>
          <a:p>
            <a:pPr rtl="0">
              <a:spcBef>
                <a:spcPts val="1200"/>
              </a:spcBef>
              <a:buNone/>
            </a:pPr>
            <a:r>
              <a:rPr lang="en-US" sz="1200" b="0" i="0" u="none" strike="noStrike" dirty="0">
                <a:solidFill>
                  <a:srgbClr val="404040"/>
                </a:solidFill>
                <a:effectLst/>
                <a:latin typeface="Roboto" panose="02000000000000000000" pitchFamily="2" charset="0"/>
              </a:rPr>
              <a:t>Would you like to emphasize any specific tools or industries (e.g., healthcare compliance, developer docs)?</a:t>
            </a:r>
            <a:endParaRPr lang="en-US" b="0" dirty="0">
              <a:effectLst/>
            </a:endParaRPr>
          </a:p>
          <a:p>
            <a:pPr>
              <a:buNone/>
            </a:pPr>
            <a:br>
              <a:rPr lang="en-US" b="0" dirty="0">
                <a:effectLst/>
              </a:rPr>
            </a:br>
            <a:endParaRPr lang="en-US" dirty="0"/>
          </a:p>
        </p:txBody>
      </p:sp>
      <p:sp>
        <p:nvSpPr>
          <p:cNvPr id="4" name="Slide Number Placeholder 3"/>
          <p:cNvSpPr>
            <a:spLocks noGrp="1"/>
          </p:cNvSpPr>
          <p:nvPr>
            <p:ph type="sldNum" sz="quarter" idx="5"/>
          </p:nvPr>
        </p:nvSpPr>
        <p:spPr/>
        <p:txBody>
          <a:bodyPr/>
          <a:lstStyle/>
          <a:p>
            <a:fld id="{C3FCA639-68D8-4338-B002-78A850B747C7}" type="slidenum">
              <a:rPr lang="en-US" smtClean="0"/>
              <a:t>14</a:t>
            </a:fld>
            <a:endParaRPr lang="en-US"/>
          </a:p>
        </p:txBody>
      </p:sp>
    </p:spTree>
    <p:extLst>
      <p:ext uri="{BB962C8B-B14F-4D97-AF65-F5344CB8AC3E}">
        <p14:creationId xmlns:p14="http://schemas.microsoft.com/office/powerpoint/2010/main" val="1524178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301D3-5860-9832-9909-E24845531B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8EE860-C768-399A-324A-7696843A48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D6B25E-007F-BF97-1D95-CFC9115424F2}"/>
              </a:ext>
            </a:extLst>
          </p:cNvPr>
          <p:cNvSpPr>
            <a:spLocks noGrp="1"/>
          </p:cNvSpPr>
          <p:nvPr>
            <p:ph type="body" idx="1"/>
          </p:nvPr>
        </p:nvSpPr>
        <p:spPr/>
        <p:txBody>
          <a:bodyPr/>
          <a:lstStyle/>
          <a:p>
            <a:pPr rtl="0">
              <a:spcBef>
                <a:spcPts val="1200"/>
              </a:spcBef>
              <a:spcAft>
                <a:spcPts val="1200"/>
              </a:spcAft>
              <a:buNone/>
            </a:pPr>
            <a:r>
              <a:rPr lang="en-US" sz="1100" b="0" i="1" u="none" strike="noStrike" dirty="0">
                <a:solidFill>
                  <a:srgbClr val="000000"/>
                </a:solidFill>
                <a:effectLst/>
                <a:latin typeface="Arial" panose="020B0604020202020204" pitchFamily="34" charset="0"/>
              </a:rPr>
              <a:t>So here is my overall recommendation, and some an example workflow. I pick and choose how I work and use AI based on the task and my own confidence so if a given feature is easier, I might rely on AI less, if its more complicated more so, but again, </a:t>
            </a:r>
            <a:r>
              <a:rPr lang="en-US" sz="1100" b="0" i="1" u="none" strike="noStrike" dirty="0" err="1">
                <a:solidFill>
                  <a:srgbClr val="000000"/>
                </a:solidFill>
                <a:effectLst/>
                <a:latin typeface="Arial" panose="020B0604020202020204" pitchFamily="34" charset="0"/>
              </a:rPr>
              <a:t>Im</a:t>
            </a:r>
            <a:r>
              <a:rPr lang="en-US" sz="1100" b="0" i="1" u="none" strike="noStrike" dirty="0">
                <a:solidFill>
                  <a:srgbClr val="000000"/>
                </a:solidFill>
                <a:effectLst/>
                <a:latin typeface="Arial" panose="020B0604020202020204" pitchFamily="34" charset="0"/>
              </a:rPr>
              <a:t> using AI. SO here we go. </a:t>
            </a:r>
          </a:p>
          <a:p>
            <a:pPr rtl="0">
              <a:spcBef>
                <a:spcPts val="1200"/>
              </a:spcBef>
              <a:spcAft>
                <a:spcPts val="1200"/>
              </a:spcAft>
              <a:buNone/>
            </a:pPr>
            <a:endParaRPr lang="en-US" sz="1100" b="0" i="1" u="none" strike="noStrike" dirty="0">
              <a:solidFill>
                <a:srgbClr val="000000"/>
              </a:solidFill>
              <a:effectLst/>
              <a:latin typeface="Arial" panose="020B0604020202020204" pitchFamily="34" charset="0"/>
            </a:endParaRPr>
          </a:p>
          <a:p>
            <a:pPr rtl="0">
              <a:spcBef>
                <a:spcPts val="1200"/>
              </a:spcBef>
              <a:spcAft>
                <a:spcPts val="1200"/>
              </a:spcAft>
              <a:buNone/>
            </a:pPr>
            <a:r>
              <a:rPr lang="en-US" sz="1100" b="0" i="1" u="none" strike="noStrike" dirty="0">
                <a:solidFill>
                  <a:srgbClr val="000000"/>
                </a:solidFill>
                <a:effectLst/>
                <a:latin typeface="Arial" panose="020B0604020202020204" pitchFamily="34" charset="0"/>
              </a:rPr>
              <a:t>A task comes up……. </a:t>
            </a:r>
          </a:p>
          <a:p>
            <a:pPr rtl="0">
              <a:spcBef>
                <a:spcPts val="1200"/>
              </a:spcBef>
              <a:spcAft>
                <a:spcPts val="1200"/>
              </a:spcAft>
              <a:buNone/>
            </a:pPr>
            <a:endParaRPr lang="en-US" sz="1100" b="0" i="1" u="none" strike="noStrike" dirty="0">
              <a:solidFill>
                <a:srgbClr val="000000"/>
              </a:solidFill>
              <a:effectLst/>
              <a:latin typeface="Arial" panose="020B0604020202020204" pitchFamily="34" charset="0"/>
            </a:endParaRPr>
          </a:p>
          <a:p>
            <a:pPr rtl="0">
              <a:spcBef>
                <a:spcPts val="1200"/>
              </a:spcBef>
              <a:spcAft>
                <a:spcPts val="1200"/>
              </a:spcAft>
              <a:buNone/>
            </a:pPr>
            <a:endParaRPr lang="en-US" dirty="0"/>
          </a:p>
        </p:txBody>
      </p:sp>
      <p:sp>
        <p:nvSpPr>
          <p:cNvPr id="4" name="Slide Number Placeholder 3">
            <a:extLst>
              <a:ext uri="{FF2B5EF4-FFF2-40B4-BE49-F238E27FC236}">
                <a16:creationId xmlns:a16="http://schemas.microsoft.com/office/drawing/2014/main" id="{2352B56D-190D-7831-D150-6C7ADEFDEC0F}"/>
              </a:ext>
            </a:extLst>
          </p:cNvPr>
          <p:cNvSpPr>
            <a:spLocks noGrp="1"/>
          </p:cNvSpPr>
          <p:nvPr>
            <p:ph type="sldNum" sz="quarter" idx="5"/>
          </p:nvPr>
        </p:nvSpPr>
        <p:spPr/>
        <p:txBody>
          <a:bodyPr/>
          <a:lstStyle/>
          <a:p>
            <a:fld id="{C3FCA639-68D8-4338-B002-78A850B747C7}" type="slidenum">
              <a:rPr lang="en-US" smtClean="0"/>
              <a:t>15</a:t>
            </a:fld>
            <a:endParaRPr lang="en-US"/>
          </a:p>
        </p:txBody>
      </p:sp>
    </p:spTree>
    <p:extLst>
      <p:ext uri="{BB962C8B-B14F-4D97-AF65-F5344CB8AC3E}">
        <p14:creationId xmlns:p14="http://schemas.microsoft.com/office/powerpoint/2010/main" val="3940361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F9EC3-0A3C-2792-8E7C-EEF0E92B47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D734F7-1E84-1F44-6BDA-DE0F855B83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2C0073-371D-7FEB-0433-C9C389873C6A}"/>
              </a:ext>
            </a:extLst>
          </p:cNvPr>
          <p:cNvSpPr>
            <a:spLocks noGrp="1"/>
          </p:cNvSpPr>
          <p:nvPr>
            <p:ph type="body" idx="1"/>
          </p:nvPr>
        </p:nvSpPr>
        <p:spPr/>
        <p:txBody>
          <a:bodyPr/>
          <a:lstStyle/>
          <a:p>
            <a:pPr rtl="0">
              <a:spcBef>
                <a:spcPts val="1800"/>
              </a:spcBef>
              <a:spcAft>
                <a:spcPts val="400"/>
              </a:spcAft>
              <a:buNone/>
            </a:pPr>
            <a:r>
              <a:rPr lang="en-US" sz="1200" b="1" i="0" u="none" strike="noStrike" dirty="0">
                <a:solidFill>
                  <a:srgbClr val="000000"/>
                </a:solidFill>
                <a:effectLst/>
                <a:latin typeface="Arial" panose="020B0604020202020204" pitchFamily="34" charset="0"/>
              </a:rPr>
              <a:t>Now lets go into specifics </a:t>
            </a:r>
          </a:p>
          <a:p>
            <a:pPr rtl="0">
              <a:spcBef>
                <a:spcPts val="1800"/>
              </a:spcBef>
              <a:spcAft>
                <a:spcPts val="400"/>
              </a:spcAft>
              <a:buNone/>
            </a:pPr>
            <a:endParaRPr lang="en-US" sz="1200" b="1" i="0" u="none" strike="noStrike" dirty="0">
              <a:solidFill>
                <a:srgbClr val="000000"/>
              </a:solidFill>
              <a:effectLst/>
              <a:latin typeface="Arial" panose="020B0604020202020204" pitchFamily="34" charset="0"/>
            </a:endParaRPr>
          </a:p>
          <a:p>
            <a:pPr rtl="0">
              <a:spcBef>
                <a:spcPts val="1800"/>
              </a:spcBef>
              <a:spcAft>
                <a:spcPts val="400"/>
              </a:spcAft>
              <a:buNone/>
            </a:pPr>
            <a:r>
              <a:rPr lang="en-US" sz="1200" b="1" i="0" u="none" strike="noStrike" dirty="0">
                <a:solidFill>
                  <a:srgbClr val="000000"/>
                </a:solidFill>
                <a:effectLst/>
                <a:latin typeface="Arial" panose="020B0604020202020204" pitchFamily="34" charset="0"/>
              </a:rPr>
              <a:t>2. Identifying and Correcting AI-Generated Errors (5 min)</a:t>
            </a:r>
            <a:endParaRPr lang="en-US" b="1" dirty="0">
              <a:effectLst/>
            </a:endParaRPr>
          </a:p>
          <a:p>
            <a:pPr rtl="0">
              <a:spcBef>
                <a:spcPts val="1200"/>
              </a:spcBef>
              <a:spcAft>
                <a:spcPts val="1200"/>
              </a:spcAft>
              <a:buNone/>
            </a:pPr>
            <a:r>
              <a:rPr lang="en-US" sz="1200" b="0" i="0" u="none" strike="noStrike" dirty="0">
                <a:solidFill>
                  <a:srgbClr val="000000"/>
                </a:solidFill>
                <a:effectLst/>
                <a:latin typeface="Arial" panose="020B0604020202020204" pitchFamily="34" charset="0"/>
              </a:rPr>
              <a:t>🔹 </a:t>
            </a:r>
            <a:r>
              <a:rPr lang="en-US" sz="1200" b="0" i="1" u="none" strike="noStrike" dirty="0">
                <a:solidFill>
                  <a:srgbClr val="000000"/>
                </a:solidFill>
                <a:effectLst/>
                <a:latin typeface="Arial" panose="020B0604020202020204" pitchFamily="34" charset="0"/>
              </a:rPr>
              <a:t>Common failure points in AI-generated documentation</a:t>
            </a:r>
            <a:endParaRPr lang="en-US" b="0" dirty="0">
              <a:effectLst/>
            </a:endParaRPr>
          </a:p>
          <a:p>
            <a:pPr rtl="0" fontAlgn="base">
              <a:spcBef>
                <a:spcPts val="1200"/>
              </a:spcBef>
              <a:buFont typeface="Arial" panose="020B0604020202020204" pitchFamily="34" charset="0"/>
              <a:buChar char="•"/>
            </a:pPr>
            <a:r>
              <a:rPr lang="en-US" sz="1200" b="0" i="0" u="none" strike="noStrike" dirty="0">
                <a:solidFill>
                  <a:srgbClr val="000000"/>
                </a:solidFill>
                <a:effectLst/>
                <a:latin typeface="Arial" panose="020B0604020202020204" pitchFamily="34" charset="0"/>
              </a:rPr>
              <a:t>Inaccurate technical details (wrong syntax, incorrect parameters)</a:t>
            </a:r>
          </a:p>
          <a:p>
            <a:pPr rtl="0" fontAlgn="base">
              <a:buFont typeface="Arial" panose="020B0604020202020204" pitchFamily="34" charset="0"/>
              <a:buChar char="•"/>
            </a:pPr>
            <a:r>
              <a:rPr lang="en-US" sz="1200" b="0" i="0" u="none" strike="noStrike" dirty="0">
                <a:solidFill>
                  <a:srgbClr val="000000"/>
                </a:solidFill>
                <a:effectLst/>
                <a:latin typeface="Arial" panose="020B0604020202020204" pitchFamily="34" charset="0"/>
              </a:rPr>
              <a:t>Mismatched tone and style inconsistencies</a:t>
            </a:r>
          </a:p>
          <a:p>
            <a:pPr rtl="0" fontAlgn="base">
              <a:spcAft>
                <a:spcPts val="120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Fabricated references and citations</a:t>
            </a:r>
          </a:p>
          <a:p>
            <a:pPr rtl="0">
              <a:spcBef>
                <a:spcPts val="1200"/>
              </a:spcBef>
              <a:spcAft>
                <a:spcPts val="1200"/>
              </a:spcAft>
              <a:buNone/>
            </a:pPr>
            <a:r>
              <a:rPr lang="en-US" sz="1200" b="0" i="0" u="none" strike="noStrike" dirty="0">
                <a:solidFill>
                  <a:srgbClr val="000000"/>
                </a:solidFill>
                <a:effectLst/>
                <a:latin typeface="Arial" panose="020B0604020202020204" pitchFamily="34" charset="0"/>
              </a:rPr>
              <a:t>🔹 </a:t>
            </a:r>
            <a:r>
              <a:rPr lang="en-US" sz="1200" b="0" i="1" u="none" strike="noStrike" dirty="0">
                <a:solidFill>
                  <a:srgbClr val="000000"/>
                </a:solidFill>
                <a:effectLst/>
                <a:latin typeface="Arial" panose="020B0604020202020204" pitchFamily="34" charset="0"/>
              </a:rPr>
              <a:t>Strategies for spotting and fixing hallucinations</a:t>
            </a:r>
            <a:endParaRPr lang="en-US" b="0" dirty="0">
              <a:effectLst/>
            </a:endParaRPr>
          </a:p>
          <a:p>
            <a:pPr rtl="0" fontAlgn="base">
              <a:spcBef>
                <a:spcPts val="1200"/>
              </a:spcBef>
              <a:buFont typeface="Arial" panose="020B0604020202020204" pitchFamily="34" charset="0"/>
              <a:buChar char="•"/>
            </a:pPr>
            <a:r>
              <a:rPr lang="en-US" sz="1200" b="0" i="0" u="none" strike="noStrike" dirty="0">
                <a:solidFill>
                  <a:srgbClr val="000000"/>
                </a:solidFill>
                <a:effectLst/>
                <a:latin typeface="Arial" panose="020B0604020202020204" pitchFamily="34" charset="0"/>
              </a:rPr>
              <a:t>Cross-referencing AI-generated content with trusted documentation</a:t>
            </a:r>
          </a:p>
          <a:p>
            <a:pPr rtl="0" fontAlgn="base">
              <a:buFont typeface="Arial" panose="020B0604020202020204" pitchFamily="34" charset="0"/>
              <a:buChar char="•"/>
            </a:pPr>
            <a:r>
              <a:rPr lang="en-US" sz="1200" b="0" i="0" u="none" strike="noStrike" dirty="0">
                <a:solidFill>
                  <a:srgbClr val="000000"/>
                </a:solidFill>
                <a:effectLst/>
                <a:latin typeface="Arial" panose="020B0604020202020204" pitchFamily="34" charset="0"/>
              </a:rPr>
              <a:t>Using AI critically—prompt engineering for accuracy</a:t>
            </a:r>
          </a:p>
          <a:p>
            <a:pPr rtl="0" fontAlgn="base">
              <a:spcAft>
                <a:spcPts val="120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Applying structured authoring techniques to limit AI drift</a:t>
            </a:r>
          </a:p>
          <a:p>
            <a:pPr rtl="0">
              <a:spcBef>
                <a:spcPts val="1200"/>
              </a:spcBef>
              <a:spcAft>
                <a:spcPts val="1200"/>
              </a:spcAft>
              <a:buNone/>
            </a:pPr>
            <a:br>
              <a:rPr lang="en-US" b="0" dirty="0">
                <a:effectLst/>
              </a:rPr>
            </a:br>
            <a:r>
              <a:rPr lang="en-US" sz="1200" b="0" i="1" u="none" strike="noStrike" dirty="0">
                <a:solidFill>
                  <a:srgbClr val="000000"/>
                </a:solidFill>
                <a:effectLst/>
                <a:latin typeface="Arial" panose="020B0604020202020204" pitchFamily="34" charset="0"/>
              </a:rPr>
              <a:t>"Now that we’ve seen where AI-generated documentation can go wrong, let’s break down the specific failure points—and more importantly, how we can fix them."</a:t>
            </a:r>
            <a:endParaRPr lang="en-US" b="0" dirty="0">
              <a:effectLst/>
            </a:endParaRPr>
          </a:p>
          <a:p>
            <a:pPr rtl="0">
              <a:spcBef>
                <a:spcPts val="1200"/>
              </a:spcBef>
              <a:spcAft>
                <a:spcPts val="1200"/>
              </a:spcAft>
              <a:buNone/>
            </a:pPr>
            <a:endParaRPr lang="en-US" dirty="0"/>
          </a:p>
        </p:txBody>
      </p:sp>
      <p:sp>
        <p:nvSpPr>
          <p:cNvPr id="4" name="Slide Number Placeholder 3">
            <a:extLst>
              <a:ext uri="{FF2B5EF4-FFF2-40B4-BE49-F238E27FC236}">
                <a16:creationId xmlns:a16="http://schemas.microsoft.com/office/drawing/2014/main" id="{96B04633-AAB7-6F50-6023-D946EB24B818}"/>
              </a:ext>
            </a:extLst>
          </p:cNvPr>
          <p:cNvSpPr>
            <a:spLocks noGrp="1"/>
          </p:cNvSpPr>
          <p:nvPr>
            <p:ph type="sldNum" sz="quarter" idx="5"/>
          </p:nvPr>
        </p:nvSpPr>
        <p:spPr/>
        <p:txBody>
          <a:bodyPr/>
          <a:lstStyle/>
          <a:p>
            <a:fld id="{C3FCA639-68D8-4338-B002-78A850B747C7}" type="slidenum">
              <a:rPr lang="en-US" smtClean="0"/>
              <a:t>16</a:t>
            </a:fld>
            <a:endParaRPr lang="en-US"/>
          </a:p>
        </p:txBody>
      </p:sp>
    </p:spTree>
    <p:extLst>
      <p:ext uri="{BB962C8B-B14F-4D97-AF65-F5344CB8AC3E}">
        <p14:creationId xmlns:p14="http://schemas.microsoft.com/office/powerpoint/2010/main" val="1727401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7D343-C419-EB03-2A84-DB9AF9DE03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C0D67C-E90E-E259-6C62-9714DB4CE4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1E87CB-90F4-D90E-D6BC-DAB0CEEA721F}"/>
              </a:ext>
            </a:extLst>
          </p:cNvPr>
          <p:cNvSpPr>
            <a:spLocks noGrp="1"/>
          </p:cNvSpPr>
          <p:nvPr>
            <p:ph type="body" idx="1"/>
          </p:nvPr>
        </p:nvSpPr>
        <p:spPr/>
        <p:txBody>
          <a:bodyPr/>
          <a:lstStyle/>
          <a:p>
            <a:pPr rtl="0">
              <a:spcBef>
                <a:spcPts val="1200"/>
              </a:spcBef>
              <a:spcAft>
                <a:spcPts val="1200"/>
              </a:spcAft>
              <a:buNone/>
            </a:pPr>
            <a:r>
              <a:rPr lang="en-US" sz="1800" b="1" i="0" u="none" strike="noStrike" dirty="0">
                <a:solidFill>
                  <a:srgbClr val="000000"/>
                </a:solidFill>
                <a:effectLst/>
                <a:latin typeface="Arial" panose="020B0604020202020204" pitchFamily="34" charset="0"/>
              </a:rPr>
              <a:t>[Inaccurate Technical Details]</a:t>
            </a:r>
            <a:br>
              <a:rPr lang="en-US" sz="1800" b="1" i="0" u="none" strike="noStrike" dirty="0">
                <a:solidFill>
                  <a:srgbClr val="000000"/>
                </a:solidFill>
                <a:effectLst/>
                <a:latin typeface="Arial" panose="020B0604020202020204" pitchFamily="34" charset="0"/>
              </a:rPr>
            </a:br>
            <a:r>
              <a:rPr lang="en-US" sz="1800" b="0" i="1" u="none" strike="noStrike" dirty="0">
                <a:solidFill>
                  <a:srgbClr val="000000"/>
                </a:solidFill>
                <a:effectLst/>
                <a:latin typeface="Arial" panose="020B0604020202020204" pitchFamily="34" charset="0"/>
              </a:rPr>
              <a:t>"One of the most common—and most dangerous—errors AI makes is generating incorrect technical details. This includes wrong syntax, missing or incorrect parameters in API documentation, and even fabricating command-line instructions. Since AI doesn’t truly understand the technical context, it sometimes ‘guesses’ at details instead of providing accurate information."</a:t>
            </a:r>
            <a:endParaRPr lang="en-US" b="0" dirty="0">
              <a:effectLst/>
            </a:endParaRPr>
          </a:p>
          <a:p>
            <a:pPr rtl="0">
              <a:spcBef>
                <a:spcPts val="1200"/>
              </a:spcBef>
              <a:spcAft>
                <a:spcPts val="1200"/>
              </a:spcAft>
              <a:buNone/>
            </a:pPr>
            <a:r>
              <a:rPr lang="en-US" sz="1800" b="1" i="0" u="none" strike="noStrike" dirty="0">
                <a:solidFill>
                  <a:srgbClr val="000000"/>
                </a:solidFill>
                <a:effectLst/>
                <a:latin typeface="Arial" panose="020B0604020202020204" pitchFamily="34" charset="0"/>
              </a:rPr>
              <a:t>[Mismatched Tone and Style]</a:t>
            </a:r>
            <a:br>
              <a:rPr lang="en-US" sz="1800" b="1" i="0" u="none" strike="noStrike" dirty="0">
                <a:solidFill>
                  <a:srgbClr val="000000"/>
                </a:solidFill>
                <a:effectLst/>
                <a:latin typeface="Arial" panose="020B0604020202020204" pitchFamily="34" charset="0"/>
              </a:rPr>
            </a:br>
            <a:r>
              <a:rPr lang="en-US" sz="1800" b="0" i="1" u="none" strike="noStrike" dirty="0">
                <a:solidFill>
                  <a:srgbClr val="000000"/>
                </a:solidFill>
                <a:effectLst/>
                <a:latin typeface="Arial" panose="020B0604020202020204" pitchFamily="34" charset="0"/>
              </a:rPr>
              <a:t>"Another common issue is inconsistency in tone and style. AI-generated text often shifts between overly formal, casual, or even marketing-heavy language, making documentation feel disjointed. If you’ve ever seen AI-generated content that suddenly sounds like an advertisement in the middle of a technical guide, you know what I mean."</a:t>
            </a:r>
            <a:endParaRPr lang="en-US" b="0" dirty="0">
              <a:effectLst/>
            </a:endParaRPr>
          </a:p>
          <a:p>
            <a:pPr>
              <a:buNone/>
            </a:pPr>
            <a:r>
              <a:rPr lang="en-US" sz="1800" b="1" i="0" u="none" strike="noStrike" dirty="0">
                <a:solidFill>
                  <a:srgbClr val="000000"/>
                </a:solidFill>
                <a:effectLst/>
                <a:latin typeface="Arial" panose="020B0604020202020204" pitchFamily="34" charset="0"/>
              </a:rPr>
              <a:t>[Fabricated References and Citations]</a:t>
            </a:r>
            <a:br>
              <a:rPr lang="en-US" sz="1800" b="1" i="0" u="none" strike="noStrike" dirty="0">
                <a:solidFill>
                  <a:srgbClr val="000000"/>
                </a:solidFill>
                <a:effectLst/>
                <a:latin typeface="Arial" panose="020B0604020202020204" pitchFamily="34" charset="0"/>
              </a:rPr>
            </a:br>
            <a:r>
              <a:rPr lang="en-US" sz="1800" b="0" i="1" u="none" strike="noStrike" dirty="0">
                <a:solidFill>
                  <a:srgbClr val="000000"/>
                </a:solidFill>
                <a:effectLst/>
                <a:latin typeface="Arial" panose="020B0604020202020204" pitchFamily="34" charset="0"/>
              </a:rPr>
              <a:t>"Finally, AI has a habit of inventing sources. It might confidently cite documentation pages, research papers, or API endpoints that don’t actually exist. This isn’t just misleading—it can be a major credibility issue if users rely on these references."</a:t>
            </a:r>
            <a:endParaRPr lang="en-US" dirty="0"/>
          </a:p>
        </p:txBody>
      </p:sp>
      <p:sp>
        <p:nvSpPr>
          <p:cNvPr id="4" name="Slide Number Placeholder 3">
            <a:extLst>
              <a:ext uri="{FF2B5EF4-FFF2-40B4-BE49-F238E27FC236}">
                <a16:creationId xmlns:a16="http://schemas.microsoft.com/office/drawing/2014/main" id="{D51BC959-6098-3E05-3636-7CD594833756}"/>
              </a:ext>
            </a:extLst>
          </p:cNvPr>
          <p:cNvSpPr>
            <a:spLocks noGrp="1"/>
          </p:cNvSpPr>
          <p:nvPr>
            <p:ph type="sldNum" sz="quarter" idx="5"/>
          </p:nvPr>
        </p:nvSpPr>
        <p:spPr/>
        <p:txBody>
          <a:bodyPr/>
          <a:lstStyle/>
          <a:p>
            <a:fld id="{C3FCA639-68D8-4338-B002-78A850B747C7}" type="slidenum">
              <a:rPr lang="en-US" smtClean="0"/>
              <a:t>17</a:t>
            </a:fld>
            <a:endParaRPr lang="en-US"/>
          </a:p>
        </p:txBody>
      </p:sp>
    </p:spTree>
    <p:extLst>
      <p:ext uri="{BB962C8B-B14F-4D97-AF65-F5344CB8AC3E}">
        <p14:creationId xmlns:p14="http://schemas.microsoft.com/office/powerpoint/2010/main" val="3375391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10EBC-BD77-4A9C-62C7-2F87168CBB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415D11-8DCB-2A63-26A3-DE437B7D92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11B2E3-23F1-4EF5-8BC4-DDD26ED3F079}"/>
              </a:ext>
            </a:extLst>
          </p:cNvPr>
          <p:cNvSpPr>
            <a:spLocks noGrp="1"/>
          </p:cNvSpPr>
          <p:nvPr>
            <p:ph type="body" idx="1"/>
          </p:nvPr>
        </p:nvSpPr>
        <p:spPr/>
        <p:txBody>
          <a:bodyPr/>
          <a:lstStyle/>
          <a:p>
            <a:pPr rtl="0">
              <a:spcBef>
                <a:spcPts val="1200"/>
              </a:spcBef>
              <a:spcAft>
                <a:spcPts val="1200"/>
              </a:spcAft>
              <a:buNone/>
            </a:pPr>
            <a:r>
              <a:rPr lang="en-US" sz="1800" b="1" i="0" u="none" strike="noStrike" dirty="0">
                <a:solidFill>
                  <a:srgbClr val="000000"/>
                </a:solidFill>
                <a:effectLst/>
                <a:latin typeface="Arial" panose="020B0604020202020204" pitchFamily="34" charset="0"/>
              </a:rPr>
              <a:t>[Cross-Referencing with Trusted Documentation]</a:t>
            </a:r>
            <a:br>
              <a:rPr lang="en-US" sz="1800" b="1" i="0" u="none" strike="noStrike" dirty="0">
                <a:solidFill>
                  <a:srgbClr val="000000"/>
                </a:solidFill>
                <a:effectLst/>
                <a:latin typeface="Arial" panose="020B0604020202020204" pitchFamily="34" charset="0"/>
              </a:rPr>
            </a:br>
            <a:r>
              <a:rPr lang="en-US" sz="1800" b="0" i="1" u="none" strike="noStrike" dirty="0">
                <a:solidFill>
                  <a:srgbClr val="000000"/>
                </a:solidFill>
                <a:effectLst/>
                <a:latin typeface="Arial" panose="020B0604020202020204" pitchFamily="34" charset="0"/>
              </a:rPr>
              <a:t>"The first step in correcting AI errors is to always cross-check its output with trusted sources. If AI generates API documentation, compare it against official API specs. If it writes a knowledge base article, verify details with subject matter experts. Never assume AI’s output is correct just because it looks convincing."</a:t>
            </a:r>
            <a:endParaRPr lang="en-US" sz="2800" b="0" dirty="0">
              <a:effectLst/>
            </a:endParaRPr>
          </a:p>
          <a:p>
            <a:pPr rtl="0">
              <a:spcBef>
                <a:spcPts val="1200"/>
              </a:spcBef>
              <a:spcAft>
                <a:spcPts val="1200"/>
              </a:spcAft>
              <a:buNone/>
            </a:pPr>
            <a:r>
              <a:rPr lang="en-US" sz="1800" b="1" i="0" u="none" strike="noStrike" dirty="0">
                <a:solidFill>
                  <a:srgbClr val="000000"/>
                </a:solidFill>
                <a:effectLst/>
                <a:latin typeface="Arial" panose="020B0604020202020204" pitchFamily="34" charset="0"/>
              </a:rPr>
              <a:t>[Using AI Critically—Prompt Engineering for Accuracy]</a:t>
            </a:r>
            <a:br>
              <a:rPr lang="en-US" sz="1800" b="1" i="0" u="none" strike="noStrike" dirty="0">
                <a:solidFill>
                  <a:srgbClr val="000000"/>
                </a:solidFill>
                <a:effectLst/>
                <a:latin typeface="Arial" panose="020B0604020202020204" pitchFamily="34" charset="0"/>
              </a:rPr>
            </a:br>
            <a:r>
              <a:rPr lang="en-US" sz="1800" b="0" i="1" u="none" strike="noStrike" dirty="0">
                <a:solidFill>
                  <a:srgbClr val="000000"/>
                </a:solidFill>
                <a:effectLst/>
                <a:latin typeface="Arial" panose="020B0604020202020204" pitchFamily="34" charset="0"/>
              </a:rPr>
              <a:t>"We can also improve accuracy by refining our prompts. Instead of asking AI to ‘write API documentation for X,’ we can be more specific: ‘List the required parameters for API X, including data types and valid values, based on [official documentation source].’ The more precise the prompt, the more reliable the output."</a:t>
            </a:r>
            <a:endParaRPr lang="en-US" sz="2800" b="0" dirty="0">
              <a:effectLst/>
            </a:endParaRPr>
          </a:p>
          <a:p>
            <a:pPr>
              <a:buNone/>
            </a:pPr>
            <a:r>
              <a:rPr lang="en-US" sz="1800" b="1" i="0" u="none" strike="noStrike" dirty="0">
                <a:solidFill>
                  <a:srgbClr val="000000"/>
                </a:solidFill>
                <a:effectLst/>
                <a:latin typeface="Arial" panose="020B0604020202020204" pitchFamily="34" charset="0"/>
              </a:rPr>
              <a:t>[Applying Structured Authoring Techniques]</a:t>
            </a:r>
            <a:br>
              <a:rPr lang="en-US" sz="1800" b="1" i="0" u="none" strike="noStrike" dirty="0">
                <a:solidFill>
                  <a:srgbClr val="000000"/>
                </a:solidFill>
                <a:effectLst/>
                <a:latin typeface="Arial" panose="020B0604020202020204" pitchFamily="34" charset="0"/>
              </a:rPr>
            </a:br>
            <a:r>
              <a:rPr lang="en-US" sz="1800" b="0" i="1" u="none" strike="noStrike" dirty="0">
                <a:solidFill>
                  <a:srgbClr val="000000"/>
                </a:solidFill>
                <a:effectLst/>
                <a:latin typeface="Arial" panose="020B0604020202020204" pitchFamily="34" charset="0"/>
              </a:rPr>
              <a:t>"Another effective strategy is to apply structured authoring principles. By enforcing predefined templates, terminology databases, and metadata tagging, we can reduce the likelihood of AI-generated drift. AI performs best when it has clear constraints—without them, it tends to make things up.“</a:t>
            </a:r>
          </a:p>
          <a:p>
            <a:pPr>
              <a:buNone/>
            </a:pPr>
            <a:endParaRPr lang="en-US" sz="1800" b="0" i="1" u="none" strike="noStrike" dirty="0">
              <a:solidFill>
                <a:srgbClr val="000000"/>
              </a:solidFill>
              <a:effectLst/>
              <a:latin typeface="Arial" panose="020B0604020202020204" pitchFamily="34" charset="0"/>
            </a:endParaRPr>
          </a:p>
          <a:p>
            <a:pPr>
              <a:buNone/>
            </a:pPr>
            <a:r>
              <a:rPr lang="en-US" sz="1800" b="0" i="1" u="none" strike="noStrike" dirty="0">
                <a:solidFill>
                  <a:srgbClr val="000000"/>
                </a:solidFill>
                <a:effectLst/>
                <a:latin typeface="Arial" panose="020B0604020202020204" pitchFamily="34" charset="0"/>
              </a:rPr>
              <a:t>"So, how do we move from fixing errors manually to building a scalable AI verification workflow? In the next section, we’ll explore how documentation teams can implement review cycles and automation to ensure AI-generated content is both efficient and trustworthy."</a:t>
            </a:r>
            <a:endParaRPr lang="en-US" dirty="0"/>
          </a:p>
        </p:txBody>
      </p:sp>
      <p:sp>
        <p:nvSpPr>
          <p:cNvPr id="4" name="Slide Number Placeholder 3">
            <a:extLst>
              <a:ext uri="{FF2B5EF4-FFF2-40B4-BE49-F238E27FC236}">
                <a16:creationId xmlns:a16="http://schemas.microsoft.com/office/drawing/2014/main" id="{102D6CEF-2D45-6E1B-A19F-E25083A6EE46}"/>
              </a:ext>
            </a:extLst>
          </p:cNvPr>
          <p:cNvSpPr>
            <a:spLocks noGrp="1"/>
          </p:cNvSpPr>
          <p:nvPr>
            <p:ph type="sldNum" sz="quarter" idx="5"/>
          </p:nvPr>
        </p:nvSpPr>
        <p:spPr/>
        <p:txBody>
          <a:bodyPr/>
          <a:lstStyle/>
          <a:p>
            <a:fld id="{C3FCA639-68D8-4338-B002-78A850B747C7}" type="slidenum">
              <a:rPr lang="en-US" smtClean="0"/>
              <a:t>18</a:t>
            </a:fld>
            <a:endParaRPr lang="en-US"/>
          </a:p>
        </p:txBody>
      </p:sp>
    </p:spTree>
    <p:extLst>
      <p:ext uri="{BB962C8B-B14F-4D97-AF65-F5344CB8AC3E}">
        <p14:creationId xmlns:p14="http://schemas.microsoft.com/office/powerpoint/2010/main" val="235300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88A00-EC95-B039-7F97-8EEC3F0579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D0082A-ED37-3770-55F9-D6E13D97F9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A4A369-7E1A-F0CD-73D2-215A8B2ACFA9}"/>
              </a:ext>
            </a:extLst>
          </p:cNvPr>
          <p:cNvSpPr>
            <a:spLocks noGrp="1"/>
          </p:cNvSpPr>
          <p:nvPr>
            <p:ph type="body" idx="1"/>
          </p:nvPr>
        </p:nvSpPr>
        <p:spPr/>
        <p:txBody>
          <a:bodyPr/>
          <a:lstStyle/>
          <a:p>
            <a:pPr rtl="0">
              <a:spcBef>
                <a:spcPts val="1200"/>
              </a:spcBef>
              <a:spcAft>
                <a:spcPts val="1200"/>
              </a:spcAft>
              <a:buNone/>
            </a:pPr>
            <a:r>
              <a:rPr lang="en-US" sz="1100" b="0" i="1" u="none" strike="noStrike" dirty="0">
                <a:solidFill>
                  <a:srgbClr val="000000"/>
                </a:solidFill>
                <a:effectLst/>
                <a:latin typeface="Arial" panose="020B0604020202020204" pitchFamily="34" charset="0"/>
              </a:rPr>
              <a:t>"We’ve seen how AI can generate documentation quickly—but without oversight, it introduces errors. So how do we strike the right balance between efficiency and accuracy? The key is building structured verification workflows that combine human expertise with automated validation."</a:t>
            </a:r>
            <a:endParaRPr lang="en-US" b="0" dirty="0">
              <a:effectLst/>
            </a:endParaRPr>
          </a:p>
        </p:txBody>
      </p:sp>
      <p:sp>
        <p:nvSpPr>
          <p:cNvPr id="4" name="Slide Number Placeholder 3">
            <a:extLst>
              <a:ext uri="{FF2B5EF4-FFF2-40B4-BE49-F238E27FC236}">
                <a16:creationId xmlns:a16="http://schemas.microsoft.com/office/drawing/2014/main" id="{58D16FA2-0EE0-AD1F-7D9F-A4A05D880924}"/>
              </a:ext>
            </a:extLst>
          </p:cNvPr>
          <p:cNvSpPr>
            <a:spLocks noGrp="1"/>
          </p:cNvSpPr>
          <p:nvPr>
            <p:ph type="sldNum" sz="quarter" idx="5"/>
          </p:nvPr>
        </p:nvSpPr>
        <p:spPr/>
        <p:txBody>
          <a:bodyPr/>
          <a:lstStyle/>
          <a:p>
            <a:fld id="{C3FCA639-68D8-4338-B002-78A850B747C7}" type="slidenum">
              <a:rPr lang="en-US" smtClean="0"/>
              <a:t>19</a:t>
            </a:fld>
            <a:endParaRPr lang="en-US"/>
          </a:p>
        </p:txBody>
      </p:sp>
    </p:spTree>
    <p:extLst>
      <p:ext uri="{BB962C8B-B14F-4D97-AF65-F5344CB8AC3E}">
        <p14:creationId xmlns:p14="http://schemas.microsoft.com/office/powerpoint/2010/main" val="573644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74978-5C7C-5B68-6813-A624DEDF9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8A04ED-8663-69B6-3868-5FF361F1B7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14EECB-21F9-38F8-899B-16E2D0E168D6}"/>
              </a:ext>
            </a:extLst>
          </p:cNvPr>
          <p:cNvSpPr>
            <a:spLocks noGrp="1"/>
          </p:cNvSpPr>
          <p:nvPr>
            <p:ph type="body" idx="1"/>
          </p:nvPr>
        </p:nvSpPr>
        <p:spPr/>
        <p:txBody>
          <a:bodyPr/>
          <a:lstStyle/>
          <a:p>
            <a:pPr rtl="0">
              <a:spcBef>
                <a:spcPts val="1200"/>
              </a:spcBef>
              <a:spcAft>
                <a:spcPts val="1200"/>
              </a:spcAft>
              <a:buNone/>
            </a:pPr>
            <a:r>
              <a:rPr lang="en-US" sz="1800" b="1" i="0" u="none" strike="noStrike" dirty="0">
                <a:solidFill>
                  <a:srgbClr val="000000"/>
                </a:solidFill>
                <a:effectLst/>
                <a:latin typeface="Arial" panose="020B0604020202020204" pitchFamily="34" charset="0"/>
              </a:rPr>
              <a:t>[AI as an Assistant, Not an Autonomous Writer]</a:t>
            </a:r>
            <a:br>
              <a:rPr lang="en-US" sz="1800" b="1" i="0" u="none" strike="noStrike" dirty="0">
                <a:solidFill>
                  <a:srgbClr val="000000"/>
                </a:solidFill>
                <a:effectLst/>
                <a:latin typeface="Arial" panose="020B0604020202020204" pitchFamily="34" charset="0"/>
              </a:rPr>
            </a:br>
            <a:r>
              <a:rPr lang="en-US" sz="1800" b="0" i="1" u="none" strike="noStrike" dirty="0">
                <a:solidFill>
                  <a:srgbClr val="000000"/>
                </a:solidFill>
                <a:effectLst/>
                <a:latin typeface="Arial" panose="020B0604020202020204" pitchFamily="34" charset="0"/>
              </a:rPr>
              <a:t>"First, it’s important to recognize that AI should assist writers, not replace them. AI can help generate drafts, summarize content, or suggest improvements, but final documentation still requires human review. Treating AI as an autonomous writer leads to misinformation, inconsistencies, and ultimately, a loss of trust in the documentation."</a:t>
            </a:r>
            <a:endParaRPr lang="en-US" b="0" dirty="0">
              <a:effectLst/>
            </a:endParaRPr>
          </a:p>
          <a:p>
            <a:pPr>
              <a:buNone/>
            </a:pPr>
            <a:r>
              <a:rPr lang="en-US" sz="1800" b="1" i="0" u="none" strike="noStrike" dirty="0">
                <a:solidFill>
                  <a:srgbClr val="000000"/>
                </a:solidFill>
                <a:effectLst/>
                <a:latin typeface="Arial" panose="020B0604020202020204" pitchFamily="34" charset="0"/>
              </a:rPr>
              <a:t>[Role of SMEs and Technical Writers]</a:t>
            </a:r>
            <a:br>
              <a:rPr lang="en-US" sz="1800" b="1" i="0" u="none" strike="noStrike" dirty="0">
                <a:solidFill>
                  <a:srgbClr val="000000"/>
                </a:solidFill>
                <a:effectLst/>
                <a:latin typeface="Arial" panose="020B0604020202020204" pitchFamily="34" charset="0"/>
              </a:rPr>
            </a:br>
            <a:r>
              <a:rPr lang="en-US" sz="1800" b="0" i="1" u="none" strike="noStrike" dirty="0">
                <a:solidFill>
                  <a:srgbClr val="000000"/>
                </a:solidFill>
                <a:effectLst/>
                <a:latin typeface="Arial" panose="020B0604020202020204" pitchFamily="34" charset="0"/>
              </a:rPr>
              <a:t>"That’s where subject matter experts (SMEs) and technical writers come in. AI can accelerate the writing process, but human reviewers must validate accuracy, ensure clarity, and align content with business goals. Without this step, AI-generated documentation can introduce subtle but critical errors that impact users."</a:t>
            </a:r>
            <a:endParaRPr lang="en-US" dirty="0"/>
          </a:p>
        </p:txBody>
      </p:sp>
      <p:sp>
        <p:nvSpPr>
          <p:cNvPr id="4" name="Slide Number Placeholder 3">
            <a:extLst>
              <a:ext uri="{FF2B5EF4-FFF2-40B4-BE49-F238E27FC236}">
                <a16:creationId xmlns:a16="http://schemas.microsoft.com/office/drawing/2014/main" id="{323851CD-B2A5-6A44-56DE-6C5B587EC0AA}"/>
              </a:ext>
            </a:extLst>
          </p:cNvPr>
          <p:cNvSpPr>
            <a:spLocks noGrp="1"/>
          </p:cNvSpPr>
          <p:nvPr>
            <p:ph type="sldNum" sz="quarter" idx="5"/>
          </p:nvPr>
        </p:nvSpPr>
        <p:spPr/>
        <p:txBody>
          <a:bodyPr/>
          <a:lstStyle/>
          <a:p>
            <a:fld id="{C3FCA639-68D8-4338-B002-78A850B747C7}" type="slidenum">
              <a:rPr lang="en-US" smtClean="0"/>
              <a:t>20</a:t>
            </a:fld>
            <a:endParaRPr lang="en-US"/>
          </a:p>
        </p:txBody>
      </p:sp>
    </p:spTree>
    <p:extLst>
      <p:ext uri="{BB962C8B-B14F-4D97-AF65-F5344CB8AC3E}">
        <p14:creationId xmlns:p14="http://schemas.microsoft.com/office/powerpoint/2010/main" val="3235911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Gideon Behrensmeyer, Head of Training and Documentation at Island. With over a decade of experience in technical writing and training, I specialize in building documentation strategies that enhance product understanding and user experience. Before Island, I led training and product knowledge at </a:t>
            </a:r>
            <a:r>
              <a:rPr lang="en-US" dirty="0" err="1"/>
              <a:t>SafeBreach</a:t>
            </a:r>
            <a:r>
              <a:rPr lang="en-US" dirty="0"/>
              <a:t>, where I launched developer portals, migrated documentation platforms, and streamlined content processes. Prior to that, I managed documentation teams at Sisense, shaping methodologies, style guides, and enterprise documentation solutions. My expertise lies in creating clear, effective technical content that empowers users and drives adoption.</a:t>
            </a:r>
          </a:p>
          <a:p>
            <a:endParaRPr lang="en-US" dirty="0"/>
          </a:p>
          <a:p>
            <a:r>
              <a:rPr lang="en-US" dirty="0"/>
              <a:t>Why should you care? </a:t>
            </a:r>
            <a:r>
              <a:rPr lang="en-US" dirty="0" err="1"/>
              <a:t>Im</a:t>
            </a:r>
            <a:r>
              <a:rPr lang="en-US" dirty="0"/>
              <a:t> by no means an early adopter but along my career </a:t>
            </a:r>
            <a:r>
              <a:rPr lang="en-US" dirty="0" err="1"/>
              <a:t>Ive</a:t>
            </a:r>
            <a:r>
              <a:rPr lang="en-US" dirty="0"/>
              <a:t> always tried to keep up with the changes and if </a:t>
            </a:r>
            <a:r>
              <a:rPr lang="en-US" dirty="0" err="1"/>
              <a:t>youre</a:t>
            </a:r>
            <a:r>
              <a:rPr lang="en-US" dirty="0"/>
              <a:t> an AI sceptic your going to be in trouble soon. AI wont replace tech writers, but it will make us more productive and reduce the amount of writers required. </a:t>
            </a:r>
          </a:p>
        </p:txBody>
      </p:sp>
      <p:sp>
        <p:nvSpPr>
          <p:cNvPr id="4" name="Slide Number Placeholder 3"/>
          <p:cNvSpPr>
            <a:spLocks noGrp="1"/>
          </p:cNvSpPr>
          <p:nvPr>
            <p:ph type="sldNum" sz="quarter" idx="5"/>
          </p:nvPr>
        </p:nvSpPr>
        <p:spPr/>
        <p:txBody>
          <a:bodyPr/>
          <a:lstStyle/>
          <a:p>
            <a:fld id="{C3FCA639-68D8-4338-B002-78A850B747C7}" type="slidenum">
              <a:rPr lang="en-US" smtClean="0"/>
              <a:t>3</a:t>
            </a:fld>
            <a:endParaRPr lang="en-US"/>
          </a:p>
        </p:txBody>
      </p:sp>
    </p:spTree>
    <p:extLst>
      <p:ext uri="{BB962C8B-B14F-4D97-AF65-F5344CB8AC3E}">
        <p14:creationId xmlns:p14="http://schemas.microsoft.com/office/powerpoint/2010/main" val="1907504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B5645-E993-598D-970B-65250D687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E450C2-188A-B371-FA89-BD5997F9D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FBB9D-6BB0-18C3-25E8-4794AA0B2F71}"/>
              </a:ext>
            </a:extLst>
          </p:cNvPr>
          <p:cNvSpPr>
            <a:spLocks noGrp="1"/>
          </p:cNvSpPr>
          <p:nvPr>
            <p:ph type="body" idx="1"/>
          </p:nvPr>
        </p:nvSpPr>
        <p:spPr/>
        <p:txBody>
          <a:bodyPr/>
          <a:lstStyle/>
          <a:p>
            <a:pPr rtl="0">
              <a:spcBef>
                <a:spcPts val="1200"/>
              </a:spcBef>
              <a:spcAft>
                <a:spcPts val="1200"/>
              </a:spcAft>
              <a:buNone/>
            </a:pPr>
            <a:r>
              <a:rPr lang="en-US" sz="1800" b="1" i="0" u="none" strike="noStrike" dirty="0">
                <a:solidFill>
                  <a:srgbClr val="000000"/>
                </a:solidFill>
                <a:effectLst/>
                <a:latin typeface="Arial" panose="020B0604020202020204" pitchFamily="34" charset="0"/>
              </a:rPr>
              <a:t>[Style and Terminology Enforcement]</a:t>
            </a:r>
            <a:br>
              <a:rPr lang="en-US" sz="1800" b="1" i="0" u="none" strike="noStrike" dirty="0">
                <a:solidFill>
                  <a:srgbClr val="000000"/>
                </a:solidFill>
                <a:effectLst/>
                <a:latin typeface="Arial" panose="020B0604020202020204" pitchFamily="34" charset="0"/>
              </a:rPr>
            </a:br>
            <a:r>
              <a:rPr lang="en-US" sz="1800" b="0" i="1" u="none" strike="noStrike" dirty="0">
                <a:solidFill>
                  <a:srgbClr val="000000"/>
                </a:solidFill>
                <a:effectLst/>
                <a:latin typeface="Arial" panose="020B0604020202020204" pitchFamily="34" charset="0"/>
              </a:rPr>
              <a:t>"One way to improve AI-generated content is by enforcing style and terminology consistency. Tools like linting programs and terminology databases can automatically check whether content adheres to brand guidelines, preferred phrasing, and industry terminology."</a:t>
            </a:r>
            <a:endParaRPr lang="en-US" b="0" dirty="0">
              <a:effectLst/>
            </a:endParaRPr>
          </a:p>
          <a:p>
            <a:pPr rtl="0">
              <a:spcBef>
                <a:spcPts val="1200"/>
              </a:spcBef>
              <a:spcAft>
                <a:spcPts val="1200"/>
              </a:spcAft>
              <a:buNone/>
            </a:pPr>
            <a:r>
              <a:rPr lang="en-US" sz="1800" b="1" i="0" u="none" strike="noStrike" dirty="0">
                <a:solidFill>
                  <a:srgbClr val="000000"/>
                </a:solidFill>
                <a:effectLst/>
                <a:latin typeface="Arial" panose="020B0604020202020204" pitchFamily="34" charset="0"/>
              </a:rPr>
              <a:t>[Fact-Checking Against Existing Documentation]</a:t>
            </a:r>
            <a:br>
              <a:rPr lang="en-US" sz="1800" b="1" i="0" u="none" strike="noStrike" dirty="0">
                <a:solidFill>
                  <a:srgbClr val="000000"/>
                </a:solidFill>
                <a:effectLst/>
                <a:latin typeface="Arial" panose="020B0604020202020204" pitchFamily="34" charset="0"/>
              </a:rPr>
            </a:br>
            <a:r>
              <a:rPr lang="en-US" sz="1800" b="0" i="1" u="none" strike="noStrike" dirty="0">
                <a:solidFill>
                  <a:srgbClr val="000000"/>
                </a:solidFill>
                <a:effectLst/>
                <a:latin typeface="Arial" panose="020B0604020202020204" pitchFamily="34" charset="0"/>
              </a:rPr>
              <a:t>"Another essential practice is fact-checking AI-generated content against trusted documentation sources. This can be done manually by writers and SMEs or through automated comparison tools that flag discrepancies between new AI-generated content and existing approved documentation."</a:t>
            </a:r>
            <a:endParaRPr lang="en-US" b="0" dirty="0">
              <a:effectLst/>
            </a:endParaRPr>
          </a:p>
          <a:p>
            <a:pPr>
              <a:buNone/>
            </a:pPr>
            <a:r>
              <a:rPr lang="en-US" sz="1800" b="1" i="0" u="none" strike="noStrike" dirty="0">
                <a:solidFill>
                  <a:srgbClr val="000000"/>
                </a:solidFill>
                <a:effectLst/>
                <a:latin typeface="Arial" panose="020B0604020202020204" pitchFamily="34" charset="0"/>
              </a:rPr>
              <a:t>[Structured Review Cycles]</a:t>
            </a:r>
            <a:br>
              <a:rPr lang="en-US" sz="1800" b="1" i="0" u="none" strike="noStrike" dirty="0">
                <a:solidFill>
                  <a:srgbClr val="000000"/>
                </a:solidFill>
                <a:effectLst/>
                <a:latin typeface="Arial" panose="020B0604020202020204" pitchFamily="34" charset="0"/>
              </a:rPr>
            </a:br>
            <a:r>
              <a:rPr lang="en-US" sz="1800" b="0" i="1" u="none" strike="noStrike" dirty="0">
                <a:solidFill>
                  <a:srgbClr val="000000"/>
                </a:solidFill>
                <a:effectLst/>
                <a:latin typeface="Arial" panose="020B0604020202020204" pitchFamily="34" charset="0"/>
              </a:rPr>
              <a:t>"A structured review workflow ensures that every AI-generated piece goes through proper validation before publication. A typical cycle might look like this: AI generates a draft ➝ A technical writer refines and fact-checks ➝ An SME validates technical accuracy ➝ Final review and publication. This ensures that AI speeds up content creation without compromising quality.“</a:t>
            </a:r>
          </a:p>
          <a:p>
            <a:pPr>
              <a:buNone/>
            </a:pPr>
            <a:endParaRPr lang="en-US" sz="1800" b="0" i="1" u="none" strike="noStrike" dirty="0">
              <a:solidFill>
                <a:srgbClr val="000000"/>
              </a:solidFill>
              <a:effectLst/>
              <a:latin typeface="Arial" panose="020B0604020202020204" pitchFamily="34" charset="0"/>
            </a:endParaRPr>
          </a:p>
          <a:p>
            <a:pPr>
              <a:buNone/>
            </a:pPr>
            <a:r>
              <a:rPr lang="en-US" sz="1800" b="0" i="1" u="none" strike="noStrike" dirty="0">
                <a:solidFill>
                  <a:srgbClr val="000000"/>
                </a:solidFill>
                <a:effectLst/>
                <a:latin typeface="Arial" panose="020B0604020202020204" pitchFamily="34" charset="0"/>
              </a:rPr>
              <a:t>"We’ve seen how AI can generate documentation quickly—but without oversight, it introduces errors. So how do we strike the right balance between efficiency and accuracy? The key is building structured verification workflows that combine human expertise with automated validation."</a:t>
            </a:r>
            <a:endParaRPr lang="en-US" dirty="0"/>
          </a:p>
        </p:txBody>
      </p:sp>
      <p:sp>
        <p:nvSpPr>
          <p:cNvPr id="4" name="Slide Number Placeholder 3">
            <a:extLst>
              <a:ext uri="{FF2B5EF4-FFF2-40B4-BE49-F238E27FC236}">
                <a16:creationId xmlns:a16="http://schemas.microsoft.com/office/drawing/2014/main" id="{D1F23697-BA12-5F9E-FF3B-628F782575E7}"/>
              </a:ext>
            </a:extLst>
          </p:cNvPr>
          <p:cNvSpPr>
            <a:spLocks noGrp="1"/>
          </p:cNvSpPr>
          <p:nvPr>
            <p:ph type="sldNum" sz="quarter" idx="5"/>
          </p:nvPr>
        </p:nvSpPr>
        <p:spPr/>
        <p:txBody>
          <a:bodyPr/>
          <a:lstStyle/>
          <a:p>
            <a:fld id="{C3FCA639-68D8-4338-B002-78A850B747C7}" type="slidenum">
              <a:rPr lang="en-US" smtClean="0"/>
              <a:t>21</a:t>
            </a:fld>
            <a:endParaRPr lang="en-US"/>
          </a:p>
        </p:txBody>
      </p:sp>
    </p:spTree>
    <p:extLst>
      <p:ext uri="{BB962C8B-B14F-4D97-AF65-F5344CB8AC3E}">
        <p14:creationId xmlns:p14="http://schemas.microsoft.com/office/powerpoint/2010/main" val="67527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6B070-C6F1-5F97-BC71-01F27BF836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B8AE2-DD6C-989F-B733-97424D49F2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921FD1-3A6B-78DE-E797-08B84527463E}"/>
              </a:ext>
            </a:extLst>
          </p:cNvPr>
          <p:cNvSpPr>
            <a:spLocks noGrp="1"/>
          </p:cNvSpPr>
          <p:nvPr>
            <p:ph type="body" idx="1"/>
          </p:nvPr>
        </p:nvSpPr>
        <p:spPr/>
        <p:txBody>
          <a:bodyPr/>
          <a:lstStyle/>
          <a:p>
            <a:pPr rtl="0">
              <a:spcBef>
                <a:spcPts val="1200"/>
              </a:spcBef>
              <a:spcAft>
                <a:spcPts val="1200"/>
              </a:spcAft>
              <a:buNone/>
            </a:pPr>
            <a:r>
              <a:rPr lang="en-US" sz="1800" b="1" i="0" u="none" strike="noStrike" dirty="0">
                <a:solidFill>
                  <a:srgbClr val="000000"/>
                </a:solidFill>
                <a:effectLst/>
                <a:latin typeface="Arial" panose="020B0604020202020204" pitchFamily="34" charset="0"/>
              </a:rPr>
              <a:t>[Using AI to Review Content, Not Just Generate It]</a:t>
            </a:r>
            <a:br>
              <a:rPr lang="en-US" sz="1800" b="1" i="0" u="none" strike="noStrike" dirty="0">
                <a:solidFill>
                  <a:srgbClr val="000000"/>
                </a:solidFill>
                <a:effectLst/>
                <a:latin typeface="Arial" panose="020B0604020202020204" pitchFamily="34" charset="0"/>
              </a:rPr>
            </a:br>
            <a:r>
              <a:rPr lang="en-US" sz="1800" b="0" i="1" u="none" strike="noStrike" dirty="0">
                <a:solidFill>
                  <a:srgbClr val="000000"/>
                </a:solidFill>
                <a:effectLst/>
                <a:latin typeface="Arial" panose="020B0604020202020204" pitchFamily="34" charset="0"/>
              </a:rPr>
              <a:t>"Interestingly, AI can help us validate content as well as generate it. Instead of just writing documentation, AI can assist in reviewing it—checking for missing information, identifying inconsistencies, and ensuring structural coherence."</a:t>
            </a:r>
            <a:endParaRPr lang="en-US" b="0" dirty="0">
              <a:effectLst/>
            </a:endParaRPr>
          </a:p>
          <a:p>
            <a:pPr>
              <a:buNone/>
            </a:pPr>
            <a:r>
              <a:rPr lang="en-US" sz="1800" b="1" i="0" u="none" strike="noStrike" dirty="0">
                <a:solidFill>
                  <a:srgbClr val="000000"/>
                </a:solidFill>
                <a:effectLst/>
                <a:latin typeface="Arial" panose="020B0604020202020204" pitchFamily="34" charset="0"/>
              </a:rPr>
              <a:t>[Automating Checks for Consistency, Completeness, and Accuracy]</a:t>
            </a:r>
            <a:br>
              <a:rPr lang="en-US" sz="1800" b="1" i="0" u="none" strike="noStrike" dirty="0">
                <a:solidFill>
                  <a:srgbClr val="000000"/>
                </a:solidFill>
                <a:effectLst/>
                <a:latin typeface="Arial" panose="020B0604020202020204" pitchFamily="34" charset="0"/>
              </a:rPr>
            </a:br>
            <a:r>
              <a:rPr lang="en-US" sz="1800" b="0" i="1" u="none" strike="noStrike" dirty="0">
                <a:solidFill>
                  <a:srgbClr val="000000"/>
                </a:solidFill>
                <a:effectLst/>
                <a:latin typeface="Arial" panose="020B0604020202020204" pitchFamily="34" charset="0"/>
              </a:rPr>
              <a:t>"There are already AI tools that can analyze documentation for consistency, detect outdated references, and highlight missing or ambiguous information. By integrating these tools into our workflows, we can create a continuous feedback loop that improves documentation quality while still leveraging AI’s efficiency.“</a:t>
            </a:r>
          </a:p>
          <a:p>
            <a:pPr>
              <a:buNone/>
            </a:pPr>
            <a:endParaRPr lang="en-US" sz="1800" b="0" i="1" u="none" strike="noStrike" dirty="0">
              <a:solidFill>
                <a:srgbClr val="000000"/>
              </a:solidFill>
              <a:effectLst/>
              <a:latin typeface="Arial" panose="020B0604020202020204" pitchFamily="34" charset="0"/>
            </a:endParaRPr>
          </a:p>
          <a:p>
            <a:pPr rtl="0">
              <a:spcBef>
                <a:spcPts val="1200"/>
              </a:spcBef>
              <a:spcAft>
                <a:spcPts val="1200"/>
              </a:spcAft>
              <a:buNone/>
            </a:pPr>
            <a:r>
              <a:rPr lang="en-US" sz="1800" b="0" i="1" u="none" strike="noStrike" dirty="0">
                <a:solidFill>
                  <a:srgbClr val="000000"/>
                </a:solidFill>
                <a:effectLst/>
                <a:latin typeface="Arial" panose="020B0604020202020204" pitchFamily="34" charset="0"/>
              </a:rPr>
              <a:t>"By combining AI with structured human oversight, automated validation, and iterative review cycles, we can make AI-assisted documentation both scalable and trustworthy. In our final section, we’ll look at where AI-assisted documentation is heading and how we can prepare for the future of content governance."</a:t>
            </a:r>
            <a:endParaRPr lang="en-US" b="0" dirty="0">
              <a:effectLst/>
            </a:endParaRPr>
          </a:p>
          <a:p>
            <a:pPr rtl="0">
              <a:buNone/>
            </a:pPr>
            <a:r>
              <a:rPr lang="en-US" sz="1800" b="0" i="1" u="none" strike="noStrike" dirty="0">
                <a:solidFill>
                  <a:srgbClr val="404040"/>
                </a:solidFill>
                <a:effectLst/>
                <a:latin typeface="Roboto" panose="02000000000000000000" pitchFamily="2" charset="0"/>
              </a:rPr>
              <a:t>"The future of AI documentation isn’t just about speed—it’s about </a:t>
            </a:r>
            <a:r>
              <a:rPr lang="en-US" sz="1800" b="1" i="1" u="none" strike="noStrike" dirty="0">
                <a:solidFill>
                  <a:srgbClr val="404040"/>
                </a:solidFill>
                <a:effectLst/>
                <a:latin typeface="Roboto" panose="02000000000000000000" pitchFamily="2" charset="0"/>
              </a:rPr>
              <a:t>smart validation</a:t>
            </a:r>
            <a:r>
              <a:rPr lang="en-US" sz="1800" b="0" i="1" u="none" strike="noStrike" dirty="0">
                <a:solidFill>
                  <a:srgbClr val="404040"/>
                </a:solidFill>
                <a:effectLst/>
                <a:latin typeface="Roboto" panose="02000000000000000000" pitchFamily="2" charset="0"/>
              </a:rPr>
              <a:t>. By combining AI’s brute-force efficiency with human judgment and automated guardrails, we can create docs that are both fast </a:t>
            </a:r>
            <a:r>
              <a:rPr lang="en-US" sz="1800" b="1" i="1" u="none" strike="noStrike" dirty="0">
                <a:solidFill>
                  <a:srgbClr val="404040"/>
                </a:solidFill>
                <a:effectLst/>
                <a:latin typeface="Roboto" panose="02000000000000000000" pitchFamily="2" charset="0"/>
              </a:rPr>
              <a:t>and</a:t>
            </a:r>
            <a:r>
              <a:rPr lang="en-US" sz="1800" b="0" i="1" u="none" strike="noStrike" dirty="0">
                <a:solidFill>
                  <a:srgbClr val="404040"/>
                </a:solidFill>
                <a:effectLst/>
                <a:latin typeface="Roboto" panose="02000000000000000000" pitchFamily="2" charset="0"/>
              </a:rPr>
              <a:t> trustworthy."</a:t>
            </a:r>
            <a:endParaRPr lang="en-US" b="0" dirty="0">
              <a:effectLst/>
            </a:endParaRPr>
          </a:p>
          <a:p>
            <a:pPr>
              <a:buNone/>
            </a:pPr>
            <a:br>
              <a:rPr lang="en-US" dirty="0"/>
            </a:br>
            <a:endParaRPr lang="en-US" dirty="0"/>
          </a:p>
        </p:txBody>
      </p:sp>
      <p:sp>
        <p:nvSpPr>
          <p:cNvPr id="4" name="Slide Number Placeholder 3">
            <a:extLst>
              <a:ext uri="{FF2B5EF4-FFF2-40B4-BE49-F238E27FC236}">
                <a16:creationId xmlns:a16="http://schemas.microsoft.com/office/drawing/2014/main" id="{C001EDE6-3A55-1DA5-8157-DF1579B6B933}"/>
              </a:ext>
            </a:extLst>
          </p:cNvPr>
          <p:cNvSpPr>
            <a:spLocks noGrp="1"/>
          </p:cNvSpPr>
          <p:nvPr>
            <p:ph type="sldNum" sz="quarter" idx="5"/>
          </p:nvPr>
        </p:nvSpPr>
        <p:spPr/>
        <p:txBody>
          <a:bodyPr/>
          <a:lstStyle/>
          <a:p>
            <a:fld id="{C3FCA639-68D8-4338-B002-78A850B747C7}" type="slidenum">
              <a:rPr lang="en-US" smtClean="0"/>
              <a:t>22</a:t>
            </a:fld>
            <a:endParaRPr lang="en-US"/>
          </a:p>
        </p:txBody>
      </p:sp>
    </p:spTree>
    <p:extLst>
      <p:ext uri="{BB962C8B-B14F-4D97-AF65-F5344CB8AC3E}">
        <p14:creationId xmlns:p14="http://schemas.microsoft.com/office/powerpoint/2010/main" val="967237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buNone/>
            </a:pPr>
            <a:r>
              <a:rPr lang="en-US" sz="1800" b="1" i="0" u="none" strike="noStrike" dirty="0">
                <a:solidFill>
                  <a:srgbClr val="000000"/>
                </a:solidFill>
                <a:effectLst/>
                <a:latin typeface="Arial" panose="020B0604020202020204" pitchFamily="34" charset="0"/>
              </a:rPr>
              <a:t>[Closing]</a:t>
            </a:r>
            <a:br>
              <a:rPr lang="en-US" sz="1800" b="1" i="0" u="none" strike="noStrike" dirty="0">
                <a:solidFill>
                  <a:srgbClr val="000000"/>
                </a:solidFill>
                <a:effectLst/>
                <a:latin typeface="Arial" panose="020B0604020202020204" pitchFamily="34" charset="0"/>
              </a:rPr>
            </a:br>
            <a:r>
              <a:rPr lang="en-US" sz="1800" b="0" i="1" u="none" strike="noStrike" dirty="0">
                <a:solidFill>
                  <a:srgbClr val="000000"/>
                </a:solidFill>
                <a:effectLst/>
                <a:latin typeface="Arial" panose="020B0604020202020204" pitchFamily="34" charset="0"/>
              </a:rPr>
              <a:t>"The future of AI in documentation isn’t about replacing human writers—it’s about augmenting them with smarter tools and better workflows. With strong governance, structured content, and a focus on quality, we can harness AI’s power while keeping documentation clear, correct, and trustworthy."</a:t>
            </a:r>
            <a:endParaRPr lang="en-US" b="0" dirty="0">
              <a:effectLst/>
            </a:endParaRPr>
          </a:p>
          <a:p>
            <a:pPr>
              <a:buNone/>
            </a:pPr>
            <a:br>
              <a:rPr lang="en-US" dirty="0"/>
            </a:br>
            <a:endParaRPr lang="en-US" dirty="0"/>
          </a:p>
        </p:txBody>
      </p:sp>
      <p:sp>
        <p:nvSpPr>
          <p:cNvPr id="4" name="Slide Number Placeholder 3"/>
          <p:cNvSpPr>
            <a:spLocks noGrp="1"/>
          </p:cNvSpPr>
          <p:nvPr>
            <p:ph type="sldNum" sz="quarter" idx="5"/>
          </p:nvPr>
        </p:nvSpPr>
        <p:spPr/>
        <p:txBody>
          <a:bodyPr/>
          <a:lstStyle/>
          <a:p>
            <a:fld id="{C3FCA639-68D8-4338-B002-78A850B747C7}" type="slidenum">
              <a:rPr lang="en-US" smtClean="0"/>
              <a:t>23</a:t>
            </a:fld>
            <a:endParaRPr lang="en-US"/>
          </a:p>
        </p:txBody>
      </p:sp>
    </p:spTree>
    <p:extLst>
      <p:ext uri="{BB962C8B-B14F-4D97-AF65-F5344CB8AC3E}">
        <p14:creationId xmlns:p14="http://schemas.microsoft.com/office/powerpoint/2010/main" val="2619837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None/>
            </a:pPr>
            <a:r>
              <a:rPr lang="en-US" sz="1200" b="0" i="0" u="none" strike="noStrike" dirty="0">
                <a:solidFill>
                  <a:srgbClr val="404040"/>
                </a:solidFill>
                <a:effectLst/>
                <a:latin typeface="Roboto" panose="02000000000000000000" pitchFamily="2" charset="0"/>
              </a:rPr>
              <a:t>AI is transforming the way we create, manage, and deliver documentation. By integrating AI into technical writing workflows, we can achieve:</a:t>
            </a:r>
            <a:endParaRPr lang="en-US" b="0" dirty="0">
              <a:effectLst/>
            </a:endParaRPr>
          </a:p>
          <a:p>
            <a:pPr rtl="0" fontAlgn="base">
              <a:buFont typeface="+mj-lt"/>
              <a:buAutoNum type="arabicPeriod"/>
            </a:pPr>
            <a:r>
              <a:rPr lang="en-US" sz="1200" b="1" i="0" u="none" strike="noStrike" dirty="0">
                <a:solidFill>
                  <a:srgbClr val="404040"/>
                </a:solidFill>
                <a:effectLst/>
                <a:latin typeface="Roboto" panose="02000000000000000000" pitchFamily="2" charset="0"/>
              </a:rPr>
              <a:t>Speed</a:t>
            </a:r>
            <a:endParaRPr lang="en-US" sz="1200" b="0" i="0" u="none" strike="noStrike" dirty="0">
              <a:solidFill>
                <a:srgbClr val="404040"/>
              </a:solidFill>
              <a:effectLst/>
              <a:latin typeface="Roboto" panose="02000000000000000000" pitchFamily="2" charset="0"/>
            </a:endParaRPr>
          </a:p>
          <a:p>
            <a:pPr marL="742950" lvl="1" indent="-285750"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Faster Drafting &amp; Iteration</a:t>
            </a:r>
            <a:r>
              <a:rPr lang="en-US" sz="1200" b="0" i="0" u="none" strike="noStrike" dirty="0">
                <a:solidFill>
                  <a:srgbClr val="404040"/>
                </a:solidFill>
                <a:effectLst/>
                <a:latin typeface="Roboto" panose="02000000000000000000" pitchFamily="2" charset="0"/>
              </a:rPr>
              <a:t>: AI-powered can generate initial drafts in seconds, reducing the time spent on manual writing.</a:t>
            </a:r>
          </a:p>
          <a:p>
            <a:pPr marL="742950" lvl="1" indent="-285750"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Real-Time Suggestions</a:t>
            </a:r>
            <a:r>
              <a:rPr lang="en-US" sz="1200" b="0" i="0" u="none" strike="noStrike" dirty="0">
                <a:solidFill>
                  <a:srgbClr val="404040"/>
                </a:solidFill>
                <a:effectLst/>
                <a:latin typeface="Roboto" panose="02000000000000000000" pitchFamily="2" charset="0"/>
              </a:rPr>
              <a:t>: AI can offer phrasing improvements, terminology consistency, and grammar corrections as you write.</a:t>
            </a:r>
          </a:p>
          <a:p>
            <a:pPr marL="742950" lvl="1" indent="-285750"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Example</a:t>
            </a:r>
            <a:r>
              <a:rPr lang="en-US" sz="1200" b="0" i="0" u="none" strike="noStrike" dirty="0">
                <a:solidFill>
                  <a:srgbClr val="404040"/>
                </a:solidFill>
                <a:effectLst/>
                <a:latin typeface="Roboto" panose="02000000000000000000" pitchFamily="2" charset="0"/>
              </a:rPr>
              <a:t>: Instead of starting from scratch, a technical writer can input a rough outline and have AI expand it into a structured draft.</a:t>
            </a:r>
          </a:p>
          <a:p>
            <a:pPr rtl="0" fontAlgn="base">
              <a:buFont typeface="+mj-lt"/>
              <a:buAutoNum type="arabicPeriod"/>
            </a:pPr>
            <a:r>
              <a:rPr lang="en-US" sz="1200" b="1" i="0" u="none" strike="noStrike" dirty="0">
                <a:solidFill>
                  <a:srgbClr val="404040"/>
                </a:solidFill>
                <a:effectLst/>
                <a:latin typeface="Roboto" panose="02000000000000000000" pitchFamily="2" charset="0"/>
              </a:rPr>
              <a:t>Efficiency</a:t>
            </a:r>
            <a:endParaRPr lang="en-US" sz="1200" b="0" i="0" u="none" strike="noStrike" dirty="0">
              <a:solidFill>
                <a:srgbClr val="404040"/>
              </a:solidFill>
              <a:effectLst/>
              <a:latin typeface="Roboto" panose="02000000000000000000" pitchFamily="2" charset="0"/>
            </a:endParaRPr>
          </a:p>
          <a:p>
            <a:pPr marL="742950" lvl="1" indent="-285750"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Automating Repetitive Tasks</a:t>
            </a:r>
            <a:r>
              <a:rPr lang="en-US" sz="1200" b="0" i="0" u="none" strike="noStrike" dirty="0">
                <a:solidFill>
                  <a:srgbClr val="404040"/>
                </a:solidFill>
                <a:effectLst/>
                <a:latin typeface="Roboto" panose="02000000000000000000" pitchFamily="2" charset="0"/>
              </a:rPr>
              <a:t>: AI can handle routine documentation tasks, such as:</a:t>
            </a:r>
          </a:p>
          <a:p>
            <a:pPr marL="1143000" lvl="2" indent="-228600" rtl="0" fontAlgn="base">
              <a:buFont typeface="Arial" panose="020B0604020202020204" pitchFamily="34" charset="0"/>
              <a:buChar char="•"/>
            </a:pPr>
            <a:r>
              <a:rPr lang="en-US" sz="1200" b="0" i="0" u="none" strike="noStrike" dirty="0">
                <a:solidFill>
                  <a:srgbClr val="404040"/>
                </a:solidFill>
                <a:effectLst/>
                <a:latin typeface="Roboto" panose="02000000000000000000" pitchFamily="2" charset="0"/>
              </a:rPr>
              <a:t>Generating API documentation from code comments.</a:t>
            </a:r>
          </a:p>
          <a:p>
            <a:pPr marL="1143000" lvl="2" indent="-228600" rtl="0" fontAlgn="base">
              <a:buFont typeface="Arial" panose="020B0604020202020204" pitchFamily="34" charset="0"/>
              <a:buChar char="•"/>
            </a:pPr>
            <a:r>
              <a:rPr lang="en-US" sz="1200" b="0" i="0" u="none" strike="noStrike" dirty="0">
                <a:solidFill>
                  <a:srgbClr val="404040"/>
                </a:solidFill>
                <a:effectLst/>
                <a:latin typeface="Roboto" panose="02000000000000000000" pitchFamily="2" charset="0"/>
              </a:rPr>
              <a:t>Auto-filling standard sections (like installation steps or error messages).</a:t>
            </a:r>
          </a:p>
          <a:p>
            <a:pPr marL="1143000" lvl="2" indent="-228600" rtl="0" fontAlgn="base">
              <a:buFont typeface="Arial" panose="020B0604020202020204" pitchFamily="34" charset="0"/>
              <a:buChar char="•"/>
            </a:pPr>
            <a:r>
              <a:rPr lang="en-US" sz="1200" b="0" i="0" u="none" strike="noStrike" dirty="0">
                <a:solidFill>
                  <a:srgbClr val="404040"/>
                </a:solidFill>
                <a:effectLst/>
                <a:latin typeface="Roboto" panose="02000000000000000000" pitchFamily="2" charset="0"/>
              </a:rPr>
              <a:t>Converting meeting notes or transcripts into structured documentation.</a:t>
            </a:r>
          </a:p>
          <a:p>
            <a:pPr marL="742950" lvl="1" indent="-285750"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Reducing Cognitive Load</a:t>
            </a:r>
            <a:r>
              <a:rPr lang="en-US" sz="1200" b="0" i="0" u="none" strike="noStrike" dirty="0">
                <a:solidFill>
                  <a:srgbClr val="404040"/>
                </a:solidFill>
                <a:effectLst/>
                <a:latin typeface="Roboto" panose="02000000000000000000" pitchFamily="2" charset="0"/>
              </a:rPr>
              <a:t>: Writers can focus on higher-value tasks (clarity, user experience, strategy) while AI handles boilerplate content.</a:t>
            </a:r>
          </a:p>
          <a:p>
            <a:pPr rtl="0" fontAlgn="base">
              <a:buFont typeface="+mj-lt"/>
              <a:buAutoNum type="arabicPeriod"/>
            </a:pPr>
            <a:r>
              <a:rPr lang="en-US" sz="1200" b="1" i="0" u="none" strike="noStrike" dirty="0">
                <a:solidFill>
                  <a:srgbClr val="404040"/>
                </a:solidFill>
                <a:effectLst/>
                <a:latin typeface="Roboto" panose="02000000000000000000" pitchFamily="2" charset="0"/>
              </a:rPr>
              <a:t>Scalability</a:t>
            </a:r>
            <a:endParaRPr lang="en-US" sz="1200" b="0" i="0" u="none" strike="noStrike" dirty="0">
              <a:solidFill>
                <a:srgbClr val="404040"/>
              </a:solidFill>
              <a:effectLst/>
              <a:latin typeface="Roboto" panose="02000000000000000000" pitchFamily="2" charset="0"/>
            </a:endParaRPr>
          </a:p>
          <a:p>
            <a:pPr marL="742950" lvl="1" indent="-285750"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Handling Large Volumes of Content</a:t>
            </a:r>
            <a:r>
              <a:rPr lang="en-US" sz="1200" b="0" i="0" u="none" strike="noStrike" dirty="0">
                <a:solidFill>
                  <a:srgbClr val="404040"/>
                </a:solidFill>
                <a:effectLst/>
                <a:latin typeface="Roboto" panose="02000000000000000000" pitchFamily="2" charset="0"/>
              </a:rPr>
              <a:t>: AI enables teams to maintain consistency across massive documentation sets (e.g., enterprise knowledge bases, developer docs, or compliance materials).</a:t>
            </a:r>
          </a:p>
          <a:p>
            <a:pPr marL="742950" lvl="1" indent="-285750"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Multilingual Support</a:t>
            </a:r>
            <a:r>
              <a:rPr lang="en-US" sz="1200" b="0" i="0" u="none" strike="noStrike" dirty="0">
                <a:solidFill>
                  <a:srgbClr val="404040"/>
                </a:solidFill>
                <a:effectLst/>
                <a:latin typeface="Roboto" panose="02000000000000000000" pitchFamily="2" charset="0"/>
              </a:rPr>
              <a:t>: AI can quickly localize content into multiple languages, broadening accessibility.</a:t>
            </a:r>
          </a:p>
          <a:p>
            <a:pPr marL="742950" lvl="1" indent="-285750"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Example</a:t>
            </a:r>
            <a:r>
              <a:rPr lang="en-US" sz="1200" b="0" i="0" u="none" strike="noStrike" dirty="0">
                <a:solidFill>
                  <a:srgbClr val="404040"/>
                </a:solidFill>
                <a:effectLst/>
                <a:latin typeface="Roboto" panose="02000000000000000000" pitchFamily="2" charset="0"/>
              </a:rPr>
              <a:t>: A company expanding globally can use AI to auto-translate and adapt documentation for different regions while preserving technical accuracy.</a:t>
            </a:r>
          </a:p>
          <a:p>
            <a:pPr rtl="0" fontAlgn="base">
              <a:buFont typeface="+mj-lt"/>
              <a:buAutoNum type="arabicPeriod"/>
            </a:pPr>
            <a:r>
              <a:rPr lang="en-US" sz="1200" b="1" i="0" u="none" strike="noStrike" dirty="0">
                <a:solidFill>
                  <a:srgbClr val="404040"/>
                </a:solidFill>
                <a:effectLst/>
                <a:latin typeface="Roboto" panose="02000000000000000000" pitchFamily="2" charset="0"/>
              </a:rPr>
              <a:t>AI’s Key Capabilities for Documentation</a:t>
            </a:r>
            <a:endParaRPr lang="en-US" sz="1200" b="0" i="0" u="none" strike="noStrike" dirty="0">
              <a:solidFill>
                <a:srgbClr val="404040"/>
              </a:solidFill>
              <a:effectLst/>
              <a:latin typeface="Roboto" panose="02000000000000000000" pitchFamily="2" charset="0"/>
            </a:endParaRPr>
          </a:p>
          <a:p>
            <a:pPr marL="742950" lvl="1" indent="-285750"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Generating Drafts</a:t>
            </a:r>
            <a:r>
              <a:rPr lang="en-US" sz="1200" b="0" i="0" u="none" strike="noStrike" dirty="0">
                <a:solidFill>
                  <a:srgbClr val="404040"/>
                </a:solidFill>
                <a:effectLst/>
                <a:latin typeface="Roboto" panose="02000000000000000000" pitchFamily="2" charset="0"/>
              </a:rPr>
              <a:t>: AI can produce first-pass content based on prompts, outlines, or existing materials.</a:t>
            </a:r>
          </a:p>
          <a:p>
            <a:pPr marL="742950" lvl="1" indent="-285750"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Summarizing Complex Content</a:t>
            </a:r>
            <a:r>
              <a:rPr lang="en-US" sz="1200" b="0" i="0" u="none" strike="noStrike" dirty="0">
                <a:solidFill>
                  <a:srgbClr val="404040"/>
                </a:solidFill>
                <a:effectLst/>
                <a:latin typeface="Roboto" panose="02000000000000000000" pitchFamily="2" charset="0"/>
              </a:rPr>
              <a:t>: AI can condense lengthy technical reports, meeting notes, or research into concise summaries.</a:t>
            </a:r>
          </a:p>
          <a:p>
            <a:pPr marL="742950" lvl="1" indent="-285750"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Assisting in Research</a:t>
            </a:r>
            <a:r>
              <a:rPr lang="en-US" sz="1200" b="0" i="0" u="none" strike="noStrike" dirty="0">
                <a:solidFill>
                  <a:srgbClr val="404040"/>
                </a:solidFill>
                <a:effectLst/>
                <a:latin typeface="Roboto" panose="02000000000000000000" pitchFamily="2" charset="0"/>
              </a:rPr>
              <a:t>: AI can quickly pull relevant information from internal wikis, past documentation, or external sources.</a:t>
            </a:r>
          </a:p>
          <a:p>
            <a:pPr marL="742950" lvl="1" indent="-285750" rtl="0" fontAlgn="base">
              <a:buFont typeface="Arial" panose="020B0604020202020204" pitchFamily="34" charset="0"/>
              <a:buChar char="•"/>
            </a:pPr>
            <a:r>
              <a:rPr lang="en-US" sz="1200" b="1" i="0" u="none" strike="noStrike" dirty="0">
                <a:solidFill>
                  <a:srgbClr val="404040"/>
                </a:solidFill>
                <a:effectLst/>
                <a:latin typeface="Roboto" panose="02000000000000000000" pitchFamily="2" charset="0"/>
              </a:rPr>
              <a:t>Ensuring Consistency</a:t>
            </a:r>
            <a:r>
              <a:rPr lang="en-US" sz="1200" b="0" i="0" u="none" strike="noStrike" dirty="0">
                <a:solidFill>
                  <a:srgbClr val="404040"/>
                </a:solidFill>
                <a:effectLst/>
                <a:latin typeface="Roboto" panose="02000000000000000000" pitchFamily="2" charset="0"/>
              </a:rPr>
              <a:t>: AI can enforce style guides, terminology, and branding across all documentation.</a:t>
            </a:r>
          </a:p>
          <a:p>
            <a:endParaRPr lang="en-US" dirty="0"/>
          </a:p>
        </p:txBody>
      </p:sp>
      <p:sp>
        <p:nvSpPr>
          <p:cNvPr id="4" name="Slide Number Placeholder 3"/>
          <p:cNvSpPr>
            <a:spLocks noGrp="1"/>
          </p:cNvSpPr>
          <p:nvPr>
            <p:ph type="sldNum" sz="quarter" idx="5"/>
          </p:nvPr>
        </p:nvSpPr>
        <p:spPr/>
        <p:txBody>
          <a:bodyPr/>
          <a:lstStyle/>
          <a:p>
            <a:fld id="{C3FCA639-68D8-4338-B002-78A850B747C7}" type="slidenum">
              <a:rPr lang="en-US" smtClean="0"/>
              <a:t>4</a:t>
            </a:fld>
            <a:endParaRPr lang="en-US"/>
          </a:p>
        </p:txBody>
      </p:sp>
    </p:spTree>
    <p:extLst>
      <p:ext uri="{BB962C8B-B14F-4D97-AF65-F5344CB8AC3E}">
        <p14:creationId xmlns:p14="http://schemas.microsoft.com/office/powerpoint/2010/main" val="88658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04EC0-CED7-E6A1-69CF-C9C3850E86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EB7F1-A557-6D71-145D-966A3FA5CD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AAF68-1775-9A2F-DF97-2B562840BD37}"/>
              </a:ext>
            </a:extLst>
          </p:cNvPr>
          <p:cNvSpPr>
            <a:spLocks noGrp="1"/>
          </p:cNvSpPr>
          <p:nvPr>
            <p:ph type="body" idx="1"/>
          </p:nvPr>
        </p:nvSpPr>
        <p:spPr/>
        <p:txBody>
          <a:bodyPr/>
          <a:lstStyle/>
          <a:p>
            <a:pPr rtl="0" fontAlgn="base">
              <a:spcBef>
                <a:spcPts val="1200"/>
              </a:spcBef>
              <a:buFont typeface="Arial" panose="020B0604020202020204" pitchFamily="34" charset="0"/>
              <a:buChar char="•"/>
            </a:pPr>
            <a:r>
              <a:rPr lang="en-US" sz="1200" b="0" i="0" u="none" strike="noStrike" dirty="0">
                <a:solidFill>
                  <a:srgbClr val="000000"/>
                </a:solidFill>
                <a:effectLst/>
                <a:latin typeface="Arial" panose="020B0604020202020204" pitchFamily="34" charset="0"/>
              </a:rPr>
              <a:t>AI confidently generates false or misleading information</a:t>
            </a:r>
          </a:p>
          <a:p>
            <a:pPr rtl="0" fontAlgn="base">
              <a:buFont typeface="Arial" panose="020B0604020202020204" pitchFamily="34" charset="0"/>
              <a:buChar char="•"/>
            </a:pPr>
            <a:r>
              <a:rPr lang="en-US" sz="1200" b="0" i="0" u="none" strike="noStrike" dirty="0">
                <a:solidFill>
                  <a:srgbClr val="000000"/>
                </a:solidFill>
                <a:effectLst/>
                <a:latin typeface="Arial" panose="020B0604020202020204" pitchFamily="34" charset="0"/>
              </a:rPr>
              <a:t>Real-world examples of AI-generated errors in documentation (misstated API parameters, fabricated CLI commands, incorrect security recommendations)</a:t>
            </a:r>
          </a:p>
          <a:p>
            <a:pPr rtl="0" fontAlgn="base">
              <a:spcAft>
                <a:spcPts val="120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Why AI struggles: lack of contextual understanding, probabilistic output, and reliance on training data</a:t>
            </a:r>
          </a:p>
          <a:p>
            <a:endParaRPr lang="en-US" dirty="0"/>
          </a:p>
          <a:p>
            <a:pPr rtl="0">
              <a:spcBef>
                <a:spcPts val="1400"/>
              </a:spcBef>
              <a:spcAft>
                <a:spcPts val="400"/>
              </a:spcAft>
              <a:buNone/>
            </a:pPr>
            <a:r>
              <a:rPr lang="en-US" sz="1200" b="1" i="0" u="none" strike="noStrike" dirty="0">
                <a:solidFill>
                  <a:srgbClr val="404040"/>
                </a:solidFill>
                <a:effectLst/>
                <a:latin typeface="Roboto" panose="02000000000000000000" pitchFamily="2" charset="0"/>
              </a:rPr>
              <a:t>1. Hallucinated API Endpoints or Parameters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A technical writer asks an AI tool:</a:t>
            </a:r>
            <a:br>
              <a:rPr lang="en-US" sz="1200" b="0"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"What are the parameters for the </a:t>
            </a:r>
            <a:r>
              <a:rPr lang="en-US" sz="1200" b="0" i="1" u="none" strike="noStrike" dirty="0">
                <a:solidFill>
                  <a:srgbClr val="404040"/>
                </a:solidFill>
                <a:effectLst/>
                <a:latin typeface="Roboto Mono" panose="00000009000000000000" pitchFamily="49" charset="0"/>
              </a:rPr>
              <a:t>GET /users</a:t>
            </a:r>
            <a:r>
              <a:rPr lang="en-US" sz="1200" b="0" i="1" u="none" strike="noStrike" dirty="0">
                <a:solidFill>
                  <a:srgbClr val="404040"/>
                </a:solidFill>
                <a:effectLst/>
                <a:latin typeface="Roboto" panose="02000000000000000000" pitchFamily="2" charset="0"/>
              </a:rPr>
              <a:t> endpoint in GitHub's REST API?"</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 (Confidently Incorrect):</a:t>
            </a:r>
            <a:endParaRPr lang="en-US" b="0" dirty="0">
              <a:effectLst/>
            </a:endParaRPr>
          </a:p>
          <a:p>
            <a:pPr rtl="0">
              <a:buNone/>
            </a:pPr>
            <a:r>
              <a:rPr lang="en-US" sz="1200" b="0" i="0" u="none" strike="noStrike" dirty="0">
                <a:solidFill>
                  <a:srgbClr val="FFFFFF"/>
                </a:solidFill>
                <a:effectLst/>
                <a:latin typeface="Roboto" panose="02000000000000000000" pitchFamily="2" charset="0"/>
              </a:rPr>
              <a:t>markdown</a:t>
            </a:r>
            <a:endParaRPr lang="en-US" b="0" dirty="0">
              <a:effectLst/>
            </a:endParaRPr>
          </a:p>
          <a:p>
            <a:pPr rtl="0">
              <a:buNone/>
            </a:pPr>
            <a:r>
              <a:rPr lang="en-US" sz="1200" b="0" i="0" u="none" strike="noStrike" dirty="0">
                <a:solidFill>
                  <a:srgbClr val="FFFFFF"/>
                </a:solidFill>
                <a:effectLst/>
                <a:latin typeface="Roboto" panose="02000000000000000000" pitchFamily="2" charset="0"/>
              </a:rPr>
              <a:t>Copy</a:t>
            </a:r>
            <a:endParaRPr lang="en-US" b="0" dirty="0">
              <a:effectLst/>
            </a:endParaRPr>
          </a:p>
          <a:p>
            <a:pPr rtl="0">
              <a:spcBef>
                <a:spcPts val="1200"/>
              </a:spcBef>
              <a:spcAft>
                <a:spcPts val="1200"/>
              </a:spcAft>
              <a:buNone/>
            </a:pPr>
            <a:r>
              <a:rPr lang="en-US" sz="1200" b="0" i="0" u="none" strike="noStrike" dirty="0">
                <a:solidFill>
                  <a:srgbClr val="81A1C1"/>
                </a:solidFill>
                <a:effectLst/>
                <a:latin typeface="Roboto" panose="02000000000000000000" pitchFamily="2" charset="0"/>
              </a:rPr>
              <a:t>-</a:t>
            </a:r>
            <a:r>
              <a:rPr lang="en-US" sz="1200" b="0" i="0" u="none" strike="noStrike" dirty="0">
                <a:solidFill>
                  <a:srgbClr val="FFFFFF"/>
                </a:solidFill>
                <a:effectLst/>
                <a:latin typeface="Roboto" panose="02000000000000000000" pitchFamily="2" charset="0"/>
              </a:rPr>
              <a:t> </a:t>
            </a:r>
            <a:r>
              <a:rPr lang="en-US" sz="1200" b="0" i="0" u="none" strike="noStrike" dirty="0">
                <a:solidFill>
                  <a:srgbClr val="81A1C1"/>
                </a:solidFill>
                <a:effectLst/>
                <a:latin typeface="Roboto" panose="02000000000000000000" pitchFamily="2" charset="0"/>
              </a:rPr>
              <a:t>`</a:t>
            </a:r>
            <a:r>
              <a:rPr lang="en-US" sz="1200" b="0" i="0" u="none" strike="noStrike" dirty="0" err="1">
                <a:solidFill>
                  <a:srgbClr val="81A1C1"/>
                </a:solidFill>
                <a:effectLst/>
                <a:latin typeface="Roboto" panose="02000000000000000000" pitchFamily="2" charset="0"/>
              </a:rPr>
              <a:t>include_deleted</a:t>
            </a:r>
            <a:r>
              <a:rPr lang="en-US" sz="1200" b="0" i="0" u="none" strike="noStrike" dirty="0">
                <a:solidFill>
                  <a:srgbClr val="81A1C1"/>
                </a:solidFill>
                <a:effectLst/>
                <a:latin typeface="Roboto" panose="02000000000000000000" pitchFamily="2" charset="0"/>
              </a:rPr>
              <a:t>`</a:t>
            </a:r>
            <a:r>
              <a:rPr lang="en-US" sz="1200" b="0" i="0" u="none" strike="noStrike" dirty="0">
                <a:solidFill>
                  <a:srgbClr val="FFFFFF"/>
                </a:solidFill>
                <a:effectLst/>
                <a:latin typeface="Roboto" panose="02000000000000000000" pitchFamily="2" charset="0"/>
              </a:rPr>
              <a:t> (</a:t>
            </a:r>
            <a:r>
              <a:rPr lang="en-US" sz="1200" b="0" i="0" u="none" strike="noStrike" dirty="0" err="1">
                <a:solidFill>
                  <a:srgbClr val="FFFFFF"/>
                </a:solidFill>
                <a:effectLst/>
                <a:latin typeface="Roboto" panose="02000000000000000000" pitchFamily="2" charset="0"/>
              </a:rPr>
              <a:t>boolean</a:t>
            </a:r>
            <a:r>
              <a:rPr lang="en-US" sz="1200" b="0" i="0" u="none" strike="noStrike" dirty="0">
                <a:solidFill>
                  <a:srgbClr val="FFFFFF"/>
                </a:solidFill>
                <a:effectLst/>
                <a:latin typeface="Roboto" panose="02000000000000000000" pitchFamily="2" charset="0"/>
              </a:rPr>
              <a:t>): If </a:t>
            </a:r>
            <a:r>
              <a:rPr lang="en-US" sz="1200" b="0" i="0" u="none" strike="noStrike" dirty="0">
                <a:solidFill>
                  <a:srgbClr val="81A1C1"/>
                </a:solidFill>
                <a:effectLst/>
                <a:latin typeface="Roboto" panose="02000000000000000000" pitchFamily="2" charset="0"/>
              </a:rPr>
              <a:t>`true`</a:t>
            </a:r>
            <a:r>
              <a:rPr lang="en-US" sz="1200" b="0" i="0" u="none" strike="noStrike" dirty="0">
                <a:solidFill>
                  <a:srgbClr val="FFFFFF"/>
                </a:solidFill>
                <a:effectLst/>
                <a:latin typeface="Roboto" panose="02000000000000000000" pitchFamily="2" charset="0"/>
              </a:rPr>
              <a:t>, returns deleted users.  </a:t>
            </a:r>
            <a:endParaRPr lang="en-US" b="0" dirty="0">
              <a:effectLst/>
            </a:endParaRPr>
          </a:p>
          <a:p>
            <a:pPr rtl="0">
              <a:buNone/>
            </a:pPr>
            <a:r>
              <a:rPr lang="en-US" sz="1200" b="0" i="0" u="none" strike="noStrike" dirty="0">
                <a:solidFill>
                  <a:srgbClr val="81A1C1"/>
                </a:solidFill>
                <a:effectLst/>
                <a:latin typeface="Roboto" panose="02000000000000000000" pitchFamily="2" charset="0"/>
              </a:rPr>
              <a:t>-</a:t>
            </a:r>
            <a:r>
              <a:rPr lang="en-US" sz="1200" b="0" i="0" u="none" strike="noStrike" dirty="0">
                <a:solidFill>
                  <a:srgbClr val="FFFFFF"/>
                </a:solidFill>
                <a:effectLst/>
                <a:latin typeface="Roboto" panose="02000000000000000000" pitchFamily="2" charset="0"/>
              </a:rPr>
              <a:t> </a:t>
            </a:r>
            <a:r>
              <a:rPr lang="en-US" sz="1200" b="0" i="0" u="none" strike="noStrike" dirty="0">
                <a:solidFill>
                  <a:srgbClr val="81A1C1"/>
                </a:solidFill>
                <a:effectLst/>
                <a:latin typeface="Roboto" panose="02000000000000000000" pitchFamily="2" charset="0"/>
              </a:rPr>
              <a:t>`limit`</a:t>
            </a:r>
            <a:r>
              <a:rPr lang="en-US" sz="1200" b="0" i="0" u="none" strike="noStrike" dirty="0">
                <a:solidFill>
                  <a:srgbClr val="FFFFFF"/>
                </a:solidFill>
                <a:effectLst/>
                <a:latin typeface="Roboto" panose="02000000000000000000" pitchFamily="2" charset="0"/>
              </a:rPr>
              <a:t> (integer): Maximum number of users to return (default: 50). </a:t>
            </a:r>
            <a:endParaRPr lang="en-US" b="0" dirty="0">
              <a:effectLst/>
            </a:endParaRPr>
          </a:p>
          <a:p>
            <a:pPr rtl="0">
              <a:buNone/>
            </a:pPr>
            <a:r>
              <a:rPr lang="en-US" sz="1200" b="1" i="0" u="none" strike="noStrike" dirty="0">
                <a:solidFill>
                  <a:srgbClr val="404040"/>
                </a:solidFill>
                <a:effectLst/>
                <a:latin typeface="Roboto" panose="02000000000000000000" pitchFamily="2" charset="0"/>
              </a:rPr>
              <a:t>Reality:</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GitHub’s API does </a:t>
            </a:r>
            <a:r>
              <a:rPr lang="en-US" sz="1200" b="1" i="0" u="none" strike="noStrike" dirty="0">
                <a:solidFill>
                  <a:srgbClr val="404040"/>
                </a:solidFill>
                <a:effectLst/>
                <a:latin typeface="Roboto" panose="02000000000000000000" pitchFamily="2" charset="0"/>
              </a:rPr>
              <a:t>not</a:t>
            </a:r>
            <a:r>
              <a:rPr lang="en-US" sz="1200" b="0" i="0" u="none" strike="noStrike" dirty="0">
                <a:solidFill>
                  <a:srgbClr val="404040"/>
                </a:solidFill>
                <a:effectLst/>
                <a:latin typeface="Roboto" panose="02000000000000000000" pitchFamily="2" charset="0"/>
              </a:rPr>
              <a:t> have these parameters. The AI invented them, which could mislead developers and cause errors in their code.</a:t>
            </a:r>
            <a:endParaRPr lang="en-US" b="0" dirty="0">
              <a:effectLst/>
            </a:endParaRPr>
          </a:p>
          <a:p>
            <a:pPr rtl="0">
              <a:spcBef>
                <a:spcPts val="1400"/>
              </a:spcBef>
              <a:spcAft>
                <a:spcPts val="400"/>
              </a:spcAft>
              <a:buNone/>
            </a:pPr>
            <a:r>
              <a:rPr lang="en-US" sz="1200" b="1" i="0" u="none" strike="noStrike" dirty="0">
                <a:solidFill>
                  <a:srgbClr val="404040"/>
                </a:solidFill>
                <a:effectLst/>
                <a:latin typeface="Roboto" panose="02000000000000000000" pitchFamily="2" charset="0"/>
              </a:rPr>
              <a:t>2. Outdated or Imagined Software Features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"How do I use the 'smart autofill' feature in Microsoft Excel 2023?"</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a:t>
            </a:r>
            <a:endParaRPr lang="en-US" b="0" dirty="0">
              <a:effectLst/>
            </a:endParaRPr>
          </a:p>
          <a:p>
            <a:pPr rtl="0">
              <a:spcBef>
                <a:spcPts val="1200"/>
              </a:spcBef>
              <a:buNone/>
            </a:pPr>
            <a:r>
              <a:rPr lang="en-US" sz="1200" b="0" i="0" u="none" strike="noStrike" dirty="0">
                <a:solidFill>
                  <a:srgbClr val="404040"/>
                </a:solidFill>
                <a:effectLst/>
                <a:latin typeface="Roboto" panose="02000000000000000000" pitchFamily="2" charset="0"/>
              </a:rPr>
              <a:t>"In Excel 2023, go to </a:t>
            </a:r>
            <a:r>
              <a:rPr lang="en-US" sz="1200" b="1" i="0" u="none" strike="noStrike" dirty="0">
                <a:solidFill>
                  <a:srgbClr val="404040"/>
                </a:solidFill>
                <a:effectLst/>
                <a:latin typeface="Roboto" panose="02000000000000000000" pitchFamily="2" charset="0"/>
              </a:rPr>
              <a:t>Data &gt; Smart Autofill</a:t>
            </a:r>
            <a:r>
              <a:rPr lang="en-US" sz="1200" b="0" i="0" u="none" strike="noStrike" dirty="0">
                <a:solidFill>
                  <a:srgbClr val="404040"/>
                </a:solidFill>
                <a:effectLst/>
                <a:latin typeface="Roboto" panose="02000000000000000000" pitchFamily="2" charset="0"/>
              </a:rPr>
              <a:t> to let AI predict and fill your spreadsheet cells automatically."</a:t>
            </a:r>
            <a:endParaRPr lang="en-US" b="0" dirty="0">
              <a:effectLst/>
            </a:endParaRPr>
          </a:p>
          <a:p>
            <a:pPr rtl="0">
              <a:buNone/>
            </a:pPr>
            <a:r>
              <a:rPr lang="en-US" sz="1200" b="1" i="0" u="none" strike="noStrike" dirty="0">
                <a:solidFill>
                  <a:srgbClr val="404040"/>
                </a:solidFill>
                <a:effectLst/>
                <a:latin typeface="Roboto" panose="02000000000000000000" pitchFamily="2" charset="0"/>
              </a:rPr>
              <a:t>Reality:</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No such feature exists in Excel 2023 (as of today). The AI fabricated it, potentially causing confusion for users searching for a nonexistent tool.</a:t>
            </a:r>
            <a:endParaRPr lang="en-US" b="0" dirty="0">
              <a:effectLst/>
            </a:endParaRPr>
          </a:p>
          <a:p>
            <a:pPr rtl="0">
              <a:spcBef>
                <a:spcPts val="1400"/>
              </a:spcBef>
              <a:spcAft>
                <a:spcPts val="400"/>
              </a:spcAft>
              <a:buNone/>
            </a:pPr>
            <a:r>
              <a:rPr lang="en-US" sz="1200" b="1" i="0" u="none" strike="noStrike" dirty="0">
                <a:solidFill>
                  <a:srgbClr val="404040"/>
                </a:solidFill>
                <a:effectLst/>
                <a:latin typeface="Roboto" panose="02000000000000000000" pitchFamily="2" charset="0"/>
              </a:rPr>
              <a:t>3. False Security Recommendations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"What’s the best way to store passwords in a Python application?"</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a:t>
            </a:r>
            <a:endParaRPr lang="en-US" b="0" dirty="0">
              <a:effectLst/>
            </a:endParaRPr>
          </a:p>
          <a:p>
            <a:pPr rtl="0">
              <a:spcBef>
                <a:spcPts val="1200"/>
              </a:spcBef>
              <a:buNone/>
            </a:pPr>
            <a:r>
              <a:rPr lang="en-US" sz="1200" b="0" i="0" u="none" strike="noStrike" dirty="0">
                <a:solidFill>
                  <a:srgbClr val="404040"/>
                </a:solidFill>
                <a:effectLst/>
                <a:latin typeface="Roboto" panose="02000000000000000000" pitchFamily="2" charset="0"/>
              </a:rPr>
              <a:t>"You can use </a:t>
            </a:r>
            <a:r>
              <a:rPr lang="en-US" sz="1200" b="0" i="0" u="none" strike="noStrike" dirty="0">
                <a:solidFill>
                  <a:srgbClr val="404040"/>
                </a:solidFill>
                <a:effectLst/>
                <a:latin typeface="Roboto Mono" panose="00000009000000000000" pitchFamily="49" charset="0"/>
              </a:rPr>
              <a:t>MD5</a:t>
            </a:r>
            <a:r>
              <a:rPr lang="en-US" sz="1200" b="0" i="0" u="none" strike="noStrike" dirty="0">
                <a:solidFill>
                  <a:srgbClr val="404040"/>
                </a:solidFill>
                <a:effectLst/>
                <a:latin typeface="Roboto" panose="02000000000000000000" pitchFamily="2" charset="0"/>
              </a:rPr>
              <a:t> hashing with a salt for secure password storage."</a:t>
            </a:r>
            <a:endParaRPr lang="en-US" b="0" dirty="0">
              <a:effectLst/>
            </a:endParaRPr>
          </a:p>
          <a:p>
            <a:pPr rtl="0">
              <a:buNone/>
            </a:pPr>
            <a:r>
              <a:rPr lang="en-US" sz="1200" b="1" i="0" u="none" strike="noStrike" dirty="0">
                <a:solidFill>
                  <a:srgbClr val="404040"/>
                </a:solidFill>
                <a:effectLst/>
                <a:latin typeface="Roboto" panose="02000000000000000000" pitchFamily="2" charset="0"/>
              </a:rPr>
              <a:t>Reality:</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MD5 is cryptographically broken and </a:t>
            </a:r>
            <a:r>
              <a:rPr lang="en-US" sz="1200" b="1" i="0" u="none" strike="noStrike" dirty="0">
                <a:solidFill>
                  <a:srgbClr val="404040"/>
                </a:solidFill>
                <a:effectLst/>
                <a:latin typeface="Roboto" panose="02000000000000000000" pitchFamily="2" charset="0"/>
              </a:rPr>
              <a:t>not</a:t>
            </a:r>
            <a:r>
              <a:rPr lang="en-US" sz="1200" b="0" i="0" u="none" strike="noStrike" dirty="0">
                <a:solidFill>
                  <a:srgbClr val="404040"/>
                </a:solidFill>
                <a:effectLst/>
                <a:latin typeface="Roboto" panose="02000000000000000000" pitchFamily="2" charset="0"/>
              </a:rPr>
              <a:t> secure. The AI provided dangerously outdated advice, which could lead to security vulnerabilities.</a:t>
            </a:r>
            <a:endParaRPr lang="en-US" b="0" dirty="0">
              <a:effectLst/>
            </a:endParaRPr>
          </a:p>
          <a:p>
            <a:pPr rtl="0">
              <a:spcBef>
                <a:spcPts val="1400"/>
              </a:spcBef>
              <a:spcAft>
                <a:spcPts val="400"/>
              </a:spcAft>
              <a:buNone/>
            </a:pPr>
            <a:r>
              <a:rPr lang="en-US" sz="1200" b="1" i="0" u="none" strike="noStrike" dirty="0">
                <a:solidFill>
                  <a:srgbClr val="404040"/>
                </a:solidFill>
                <a:effectLst/>
                <a:latin typeface="Roboto" panose="02000000000000000000" pitchFamily="2" charset="0"/>
              </a:rPr>
              <a:t>4. Misleading Code Examples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"Show me Python code to read a CSV file with Pandas."</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a:t>
            </a:r>
            <a:endParaRPr lang="en-US" b="0" dirty="0">
              <a:effectLst/>
            </a:endParaRPr>
          </a:p>
          <a:p>
            <a:pPr rtl="0">
              <a:buNone/>
            </a:pPr>
            <a:r>
              <a:rPr lang="en-US" sz="1200" b="0" i="0" u="none" strike="noStrike" dirty="0">
                <a:solidFill>
                  <a:srgbClr val="FFFFFF"/>
                </a:solidFill>
                <a:effectLst/>
                <a:latin typeface="Roboto" panose="02000000000000000000" pitchFamily="2" charset="0"/>
              </a:rPr>
              <a:t>python</a:t>
            </a:r>
            <a:endParaRPr lang="en-US" b="0" dirty="0">
              <a:effectLst/>
            </a:endParaRPr>
          </a:p>
          <a:p>
            <a:pPr rtl="0">
              <a:buNone/>
            </a:pPr>
            <a:r>
              <a:rPr lang="en-US" sz="1200" b="0" i="0" u="none" strike="noStrike" dirty="0">
                <a:solidFill>
                  <a:srgbClr val="FFFFFF"/>
                </a:solidFill>
                <a:effectLst/>
                <a:latin typeface="Roboto" panose="02000000000000000000" pitchFamily="2" charset="0"/>
              </a:rPr>
              <a:t>Copy</a:t>
            </a:r>
            <a:endParaRPr lang="en-US" b="0" dirty="0">
              <a:effectLst/>
            </a:endParaRPr>
          </a:p>
          <a:p>
            <a:pPr rtl="0">
              <a:spcBef>
                <a:spcPts val="1200"/>
              </a:spcBef>
              <a:spcAft>
                <a:spcPts val="1200"/>
              </a:spcAft>
              <a:buNone/>
            </a:pPr>
            <a:r>
              <a:rPr lang="en-US" sz="1200" b="0" i="0" u="none" strike="noStrike" dirty="0">
                <a:solidFill>
                  <a:srgbClr val="81A1C1"/>
                </a:solidFill>
                <a:effectLst/>
                <a:latin typeface="Roboto" panose="02000000000000000000" pitchFamily="2" charset="0"/>
              </a:rPr>
              <a:t>import</a:t>
            </a:r>
            <a:r>
              <a:rPr lang="en-US" sz="1200" b="0" i="0" u="none" strike="noStrike" dirty="0">
                <a:solidFill>
                  <a:srgbClr val="FFFFFF"/>
                </a:solidFill>
                <a:effectLst/>
                <a:latin typeface="Roboto" panose="02000000000000000000" pitchFamily="2" charset="0"/>
              </a:rPr>
              <a:t> pandas </a:t>
            </a:r>
            <a:r>
              <a:rPr lang="en-US" sz="1200" b="0" i="0" u="none" strike="noStrike" dirty="0">
                <a:solidFill>
                  <a:srgbClr val="81A1C1"/>
                </a:solidFill>
                <a:effectLst/>
                <a:latin typeface="Roboto" panose="02000000000000000000" pitchFamily="2" charset="0"/>
              </a:rPr>
              <a:t>as</a:t>
            </a:r>
            <a:r>
              <a:rPr lang="en-US" sz="1200" b="0" i="0" u="none" strike="noStrike" dirty="0">
                <a:solidFill>
                  <a:srgbClr val="FFFFFF"/>
                </a:solidFill>
                <a:effectLst/>
                <a:latin typeface="Roboto" panose="02000000000000000000" pitchFamily="2" charset="0"/>
              </a:rPr>
              <a:t> pd  </a:t>
            </a:r>
            <a:endParaRPr lang="en-US" b="0" dirty="0">
              <a:effectLst/>
            </a:endParaRPr>
          </a:p>
          <a:p>
            <a:pPr rtl="0">
              <a:buNone/>
            </a:pPr>
            <a:r>
              <a:rPr lang="en-US" sz="1200" b="0" i="0" u="none" strike="noStrike" dirty="0" err="1">
                <a:solidFill>
                  <a:srgbClr val="FFFFFF"/>
                </a:solidFill>
                <a:effectLst/>
                <a:latin typeface="Roboto" panose="02000000000000000000" pitchFamily="2" charset="0"/>
              </a:rPr>
              <a:t>df</a:t>
            </a:r>
            <a:r>
              <a:rPr lang="en-US" sz="1200" b="0" i="0" u="none" strike="noStrike" dirty="0">
                <a:solidFill>
                  <a:srgbClr val="FFFFFF"/>
                </a:solidFill>
                <a:effectLst/>
                <a:latin typeface="Roboto" panose="02000000000000000000" pitchFamily="2" charset="0"/>
              </a:rPr>
              <a:t> </a:t>
            </a:r>
            <a:r>
              <a:rPr lang="en-US" sz="1200" b="0" i="0" u="none" strike="noStrike" dirty="0">
                <a:solidFill>
                  <a:srgbClr val="81A1C1"/>
                </a:solidFill>
                <a:effectLst/>
                <a:latin typeface="Roboto" panose="02000000000000000000" pitchFamily="2" charset="0"/>
              </a:rPr>
              <a:t>=</a:t>
            </a:r>
            <a:r>
              <a:rPr lang="en-US" sz="1200" b="0" i="0" u="none" strike="noStrike" dirty="0">
                <a:solidFill>
                  <a:srgbClr val="FFFFFF"/>
                </a:solidFill>
                <a:effectLst/>
                <a:latin typeface="Roboto" panose="02000000000000000000" pitchFamily="2" charset="0"/>
              </a:rPr>
              <a:t> </a:t>
            </a:r>
            <a:r>
              <a:rPr lang="en-US" sz="1200" b="0" i="0" u="none" strike="noStrike" dirty="0" err="1">
                <a:solidFill>
                  <a:srgbClr val="FFFFFF"/>
                </a:solidFill>
                <a:effectLst/>
                <a:latin typeface="Roboto" panose="02000000000000000000" pitchFamily="2" charset="0"/>
              </a:rPr>
              <a:t>pd</a:t>
            </a:r>
            <a:r>
              <a:rPr lang="en-US" sz="1200" b="0" i="0" u="none" strike="noStrike" dirty="0" err="1">
                <a:solidFill>
                  <a:srgbClr val="81A1C1"/>
                </a:solidFill>
                <a:effectLst/>
                <a:latin typeface="Roboto" panose="02000000000000000000" pitchFamily="2" charset="0"/>
              </a:rPr>
              <a:t>.</a:t>
            </a:r>
            <a:r>
              <a:rPr lang="en-US" sz="1200" b="0" i="0" u="none" strike="noStrike" dirty="0" err="1">
                <a:solidFill>
                  <a:srgbClr val="FFFFFF"/>
                </a:solidFill>
                <a:effectLst/>
                <a:latin typeface="Roboto" panose="02000000000000000000" pitchFamily="2" charset="0"/>
              </a:rPr>
              <a:t>read_csv</a:t>
            </a:r>
            <a:r>
              <a:rPr lang="en-US" sz="1200" b="0" i="0" u="none" strike="noStrike" dirty="0">
                <a:solidFill>
                  <a:srgbClr val="81A1C1"/>
                </a:solidFill>
                <a:effectLst/>
                <a:latin typeface="Roboto" panose="02000000000000000000" pitchFamily="2" charset="0"/>
              </a:rPr>
              <a:t>(</a:t>
            </a:r>
            <a:r>
              <a:rPr lang="en-US" sz="1200" b="0" i="0" u="none" strike="noStrike" dirty="0">
                <a:solidFill>
                  <a:srgbClr val="A3BE8C"/>
                </a:solidFill>
                <a:effectLst/>
                <a:latin typeface="Roboto" panose="02000000000000000000" pitchFamily="2" charset="0"/>
              </a:rPr>
              <a:t>'file.csv'</a:t>
            </a:r>
            <a:r>
              <a:rPr lang="en-US" sz="1200" b="0" i="0" u="none" strike="noStrike" dirty="0">
                <a:solidFill>
                  <a:srgbClr val="81A1C1"/>
                </a:solidFill>
                <a:effectLst/>
                <a:latin typeface="Roboto" panose="02000000000000000000" pitchFamily="2" charset="0"/>
              </a:rPr>
              <a:t>,</a:t>
            </a:r>
            <a:r>
              <a:rPr lang="en-US" sz="1200" b="0" i="0" u="none" strike="noStrike" dirty="0">
                <a:solidFill>
                  <a:srgbClr val="FFFFFF"/>
                </a:solidFill>
                <a:effectLst/>
                <a:latin typeface="Roboto" panose="02000000000000000000" pitchFamily="2" charset="0"/>
              </a:rPr>
              <a:t> encoding</a:t>
            </a:r>
            <a:r>
              <a:rPr lang="en-US" sz="1200" b="0" i="0" u="none" strike="noStrike" dirty="0">
                <a:solidFill>
                  <a:srgbClr val="81A1C1"/>
                </a:solidFill>
                <a:effectLst/>
                <a:latin typeface="Roboto" panose="02000000000000000000" pitchFamily="2" charset="0"/>
              </a:rPr>
              <a:t>=</a:t>
            </a:r>
            <a:r>
              <a:rPr lang="en-US" sz="1200" b="0" i="0" u="none" strike="noStrike" dirty="0">
                <a:solidFill>
                  <a:srgbClr val="A3BE8C"/>
                </a:solidFill>
                <a:effectLst/>
                <a:latin typeface="Roboto" panose="02000000000000000000" pitchFamily="2" charset="0"/>
              </a:rPr>
              <a:t>'utf-16'</a:t>
            </a:r>
            <a:r>
              <a:rPr lang="en-US" sz="1200" b="0" i="0" u="none" strike="noStrike" dirty="0">
                <a:solidFill>
                  <a:srgbClr val="81A1C1"/>
                </a:solidFill>
                <a:effectLst/>
                <a:latin typeface="Roboto" panose="02000000000000000000" pitchFamily="2" charset="0"/>
              </a:rPr>
              <a:t>)</a:t>
            </a:r>
            <a:r>
              <a:rPr lang="en-US" sz="1200" b="0" i="0" u="none" strike="noStrike" dirty="0">
                <a:solidFill>
                  <a:srgbClr val="FFFFFF"/>
                </a:solidFill>
                <a:effectLst/>
                <a:latin typeface="Roboto" panose="02000000000000000000" pitchFamily="2" charset="0"/>
              </a:rPr>
              <a:t> </a:t>
            </a:r>
            <a:endParaRPr lang="en-US" b="0" dirty="0">
              <a:effectLst/>
            </a:endParaRPr>
          </a:p>
          <a:p>
            <a:pPr rtl="0">
              <a:buNone/>
            </a:pPr>
            <a:r>
              <a:rPr lang="en-US" sz="1200" b="1" i="0" u="none" strike="noStrike" dirty="0">
                <a:solidFill>
                  <a:srgbClr val="404040"/>
                </a:solidFill>
                <a:effectLst/>
                <a:latin typeface="Roboto" panose="02000000000000000000" pitchFamily="2" charset="0"/>
              </a:rPr>
              <a:t>Problem:</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The AI assumes </a:t>
            </a:r>
            <a:r>
              <a:rPr lang="en-US" sz="1200" b="0" i="0" u="none" strike="noStrike" dirty="0">
                <a:solidFill>
                  <a:srgbClr val="404040"/>
                </a:solidFill>
                <a:effectLst/>
                <a:latin typeface="Roboto Mono" panose="00000009000000000000" pitchFamily="49" charset="0"/>
              </a:rPr>
              <a:t>utf-16</a:t>
            </a:r>
            <a:r>
              <a:rPr lang="en-US" sz="1200" b="0" i="0" u="none" strike="noStrike" dirty="0">
                <a:solidFill>
                  <a:srgbClr val="404040"/>
                </a:solidFill>
                <a:effectLst/>
                <a:latin typeface="Roboto" panose="02000000000000000000" pitchFamily="2" charset="0"/>
              </a:rPr>
              <a:t> encoding without context. If the file is actually </a:t>
            </a:r>
            <a:r>
              <a:rPr lang="en-US" sz="1200" b="0" i="0" u="none" strike="noStrike" dirty="0">
                <a:solidFill>
                  <a:srgbClr val="404040"/>
                </a:solidFill>
                <a:effectLst/>
                <a:latin typeface="Roboto Mono" panose="00000009000000000000" pitchFamily="49" charset="0"/>
              </a:rPr>
              <a:t>utf-8</a:t>
            </a:r>
            <a:r>
              <a:rPr lang="en-US" sz="1200" b="0" i="0" u="none" strike="noStrike" dirty="0">
                <a:solidFill>
                  <a:srgbClr val="404040"/>
                </a:solidFill>
                <a:effectLst/>
                <a:latin typeface="Roboto" panose="02000000000000000000" pitchFamily="2" charset="0"/>
              </a:rPr>
              <a:t>, this could cause errors. A human writer would clarify to check the file’s encoding first.</a:t>
            </a:r>
            <a:endParaRPr lang="en-US" b="0" dirty="0">
              <a:effectLst/>
            </a:endParaRPr>
          </a:p>
          <a:p>
            <a:pPr rtl="0">
              <a:spcBef>
                <a:spcPts val="1400"/>
              </a:spcBef>
              <a:spcAft>
                <a:spcPts val="400"/>
              </a:spcAft>
              <a:buNone/>
            </a:pPr>
            <a:r>
              <a:rPr lang="en-US" sz="1200" b="1" i="0" u="none" strike="noStrike" dirty="0">
                <a:solidFill>
                  <a:srgbClr val="404040"/>
                </a:solidFill>
                <a:effectLst/>
                <a:latin typeface="Roboto" panose="02000000000000000000" pitchFamily="2" charset="0"/>
              </a:rPr>
              <a:t>5. Nonexistent Error Fixes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"How do I fix 'Error 0x80070005: Access Denied' in Windows?"</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a:t>
            </a:r>
            <a:endParaRPr lang="en-US" b="0" dirty="0">
              <a:effectLst/>
            </a:endParaRPr>
          </a:p>
          <a:p>
            <a:pPr rtl="0">
              <a:spcBef>
                <a:spcPts val="1200"/>
              </a:spcBef>
              <a:buNone/>
            </a:pPr>
            <a:r>
              <a:rPr lang="en-US" sz="1200" b="0" i="0" u="none" strike="noStrike" dirty="0">
                <a:solidFill>
                  <a:srgbClr val="404040"/>
                </a:solidFill>
                <a:effectLst/>
                <a:latin typeface="Roboto" panose="02000000000000000000" pitchFamily="2" charset="0"/>
              </a:rPr>
              <a:t>"Run the command </a:t>
            </a:r>
            <a:r>
              <a:rPr lang="en-US" sz="1200" b="0" i="0" u="none" strike="noStrike" dirty="0" err="1">
                <a:solidFill>
                  <a:srgbClr val="404040"/>
                </a:solidFill>
                <a:effectLst/>
                <a:latin typeface="Roboto Mono" panose="00000009000000000000" pitchFamily="49" charset="0"/>
              </a:rPr>
              <a:t>chkdsk</a:t>
            </a:r>
            <a:r>
              <a:rPr lang="en-US" sz="1200" b="0" i="0" u="none" strike="noStrike" dirty="0">
                <a:solidFill>
                  <a:srgbClr val="404040"/>
                </a:solidFill>
                <a:effectLst/>
                <a:latin typeface="Roboto Mono" panose="00000009000000000000" pitchFamily="49" charset="0"/>
              </a:rPr>
              <a:t> /f /r C:</a:t>
            </a:r>
            <a:r>
              <a:rPr lang="en-US" sz="1200" b="0" i="0" u="none" strike="noStrike" dirty="0">
                <a:solidFill>
                  <a:srgbClr val="404040"/>
                </a:solidFill>
                <a:effectLst/>
                <a:latin typeface="Roboto" panose="02000000000000000000" pitchFamily="2" charset="0"/>
              </a:rPr>
              <a:t> to resolve the issue."</a:t>
            </a:r>
            <a:endParaRPr lang="en-US" b="0" dirty="0">
              <a:effectLst/>
            </a:endParaRPr>
          </a:p>
          <a:p>
            <a:pPr rtl="0">
              <a:buNone/>
            </a:pPr>
            <a:r>
              <a:rPr lang="en-US" sz="1200" b="1" i="0" u="none" strike="noStrike" dirty="0">
                <a:solidFill>
                  <a:srgbClr val="404040"/>
                </a:solidFill>
                <a:effectLst/>
                <a:latin typeface="Roboto" panose="02000000000000000000" pitchFamily="2" charset="0"/>
              </a:rPr>
              <a:t>Reality:</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This command checks disk integrity but </a:t>
            </a:r>
            <a:r>
              <a:rPr lang="en-US" sz="1200" b="1" i="0" u="none" strike="noStrike" dirty="0">
                <a:solidFill>
                  <a:srgbClr val="404040"/>
                </a:solidFill>
                <a:effectLst/>
                <a:latin typeface="Roboto" panose="02000000000000000000" pitchFamily="2" charset="0"/>
              </a:rPr>
              <a:t>won’t</a:t>
            </a:r>
            <a:r>
              <a:rPr lang="en-US" sz="1200" b="0" i="0" u="none" strike="noStrike" dirty="0">
                <a:solidFill>
                  <a:srgbClr val="404040"/>
                </a:solidFill>
                <a:effectLst/>
                <a:latin typeface="Roboto" panose="02000000000000000000" pitchFamily="2" charset="0"/>
              </a:rPr>
              <a:t> fix an access-denied error. The AI provided an irrelevant solution confidently.</a:t>
            </a:r>
            <a:endParaRPr lang="en-US" b="0" dirty="0">
              <a:effectLst/>
            </a:endParaRPr>
          </a:p>
          <a:p>
            <a:pPr rtl="0">
              <a:spcBef>
                <a:spcPts val="1400"/>
              </a:spcBef>
              <a:spcAft>
                <a:spcPts val="400"/>
              </a:spcAft>
              <a:buNone/>
            </a:pPr>
            <a:r>
              <a:rPr lang="en-US" sz="1200" b="1" i="0" u="none" strike="noStrike" dirty="0">
                <a:solidFill>
                  <a:srgbClr val="404040"/>
                </a:solidFill>
                <a:effectLst/>
                <a:latin typeface="Roboto" panose="02000000000000000000" pitchFamily="2" charset="0"/>
              </a:rPr>
              <a:t>6. Imaginary Best Practices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"What’s the best way to structure a technical document?"</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a:t>
            </a:r>
            <a:endParaRPr lang="en-US" b="0" dirty="0">
              <a:effectLst/>
            </a:endParaRPr>
          </a:p>
          <a:p>
            <a:pPr rtl="0">
              <a:spcBef>
                <a:spcPts val="1200"/>
              </a:spcBef>
              <a:buNone/>
            </a:pPr>
            <a:r>
              <a:rPr lang="en-US" sz="1200" b="0" i="0" u="none" strike="noStrike" dirty="0">
                <a:solidFill>
                  <a:srgbClr val="404040"/>
                </a:solidFill>
                <a:effectLst/>
                <a:latin typeface="Roboto" panose="02000000000000000000" pitchFamily="2" charset="0"/>
              </a:rPr>
              <a:t>"Always use </a:t>
            </a:r>
            <a:r>
              <a:rPr lang="en-US" sz="1200" b="1" i="0" u="none" strike="noStrike" dirty="0">
                <a:solidFill>
                  <a:srgbClr val="404040"/>
                </a:solidFill>
                <a:effectLst/>
                <a:latin typeface="Roboto" panose="02000000000000000000" pitchFamily="2" charset="0"/>
              </a:rPr>
              <a:t>exactly five headings</a:t>
            </a:r>
            <a:r>
              <a:rPr lang="en-US" sz="1200" b="0" i="0" u="none" strike="noStrike" dirty="0">
                <a:solidFill>
                  <a:srgbClr val="404040"/>
                </a:solidFill>
                <a:effectLst/>
                <a:latin typeface="Roboto" panose="02000000000000000000" pitchFamily="2" charset="0"/>
              </a:rPr>
              <a:t> in every section for optimal readability."</a:t>
            </a:r>
            <a:endParaRPr lang="en-US" b="0" dirty="0">
              <a:effectLst/>
            </a:endParaRPr>
          </a:p>
          <a:p>
            <a:pPr>
              <a:buNone/>
            </a:pPr>
            <a:r>
              <a:rPr lang="en-US" sz="1200" b="1" i="0" u="none" strike="noStrike" dirty="0">
                <a:solidFill>
                  <a:srgbClr val="404040"/>
                </a:solidFill>
                <a:effectLst/>
                <a:latin typeface="Roboto" panose="02000000000000000000" pitchFamily="2" charset="0"/>
              </a:rPr>
              <a:t>Problem:</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This is an arbitrary, nonsensical rule. AI sometimes invents "best practices" that have no real basis in UX research.</a:t>
            </a:r>
            <a:endParaRPr lang="en-US" dirty="0"/>
          </a:p>
          <a:p>
            <a:pPr rtl="0">
              <a:spcBef>
                <a:spcPts val="1200"/>
              </a:spcBef>
              <a:spcAft>
                <a:spcPts val="1200"/>
              </a:spcAft>
              <a:buNone/>
            </a:pPr>
            <a:endParaRPr lang="en-US" dirty="0"/>
          </a:p>
        </p:txBody>
      </p:sp>
      <p:sp>
        <p:nvSpPr>
          <p:cNvPr id="4" name="Slide Number Placeholder 3">
            <a:extLst>
              <a:ext uri="{FF2B5EF4-FFF2-40B4-BE49-F238E27FC236}">
                <a16:creationId xmlns:a16="http://schemas.microsoft.com/office/drawing/2014/main" id="{27658A18-E731-E766-A696-7DAE3CCCAE0D}"/>
              </a:ext>
            </a:extLst>
          </p:cNvPr>
          <p:cNvSpPr>
            <a:spLocks noGrp="1"/>
          </p:cNvSpPr>
          <p:nvPr>
            <p:ph type="sldNum" sz="quarter" idx="5"/>
          </p:nvPr>
        </p:nvSpPr>
        <p:spPr/>
        <p:txBody>
          <a:bodyPr/>
          <a:lstStyle/>
          <a:p>
            <a:fld id="{C3FCA639-68D8-4338-B002-78A850B747C7}" type="slidenum">
              <a:rPr lang="en-US" smtClean="0"/>
              <a:t>5</a:t>
            </a:fld>
            <a:endParaRPr lang="en-US"/>
          </a:p>
        </p:txBody>
      </p:sp>
    </p:spTree>
    <p:extLst>
      <p:ext uri="{BB962C8B-B14F-4D97-AF65-F5344CB8AC3E}">
        <p14:creationId xmlns:p14="http://schemas.microsoft.com/office/powerpoint/2010/main" val="2131018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7F06C-25BA-C015-D527-ED53B810EC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CA9431-0FA1-22C5-6B69-245F9C134C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DECDCE-BFF8-175C-2417-09B9D7D86CFE}"/>
              </a:ext>
            </a:extLst>
          </p:cNvPr>
          <p:cNvSpPr>
            <a:spLocks noGrp="1"/>
          </p:cNvSpPr>
          <p:nvPr>
            <p:ph type="body" idx="1"/>
          </p:nvPr>
        </p:nvSpPr>
        <p:spPr/>
        <p:txBody>
          <a:bodyPr/>
          <a:lstStyle/>
          <a:p>
            <a:pPr rtl="0" fontAlgn="base">
              <a:spcBef>
                <a:spcPts val="1200"/>
              </a:spcBef>
              <a:buFont typeface="Arial" panose="020B0604020202020204" pitchFamily="34" charset="0"/>
              <a:buChar char="•"/>
            </a:pPr>
            <a:r>
              <a:rPr lang="en-US" sz="1200" b="0" i="0" u="none" strike="noStrike" dirty="0">
                <a:solidFill>
                  <a:srgbClr val="000000"/>
                </a:solidFill>
                <a:effectLst/>
                <a:latin typeface="Arial" panose="020B0604020202020204" pitchFamily="34" charset="0"/>
              </a:rPr>
              <a:t>AI confidently generates false or misleading information</a:t>
            </a:r>
          </a:p>
          <a:p>
            <a:pPr rtl="0" fontAlgn="base">
              <a:buFont typeface="Arial" panose="020B0604020202020204" pitchFamily="34" charset="0"/>
              <a:buChar char="•"/>
            </a:pPr>
            <a:r>
              <a:rPr lang="en-US" sz="1200" b="0" i="0" u="none" strike="noStrike" dirty="0">
                <a:solidFill>
                  <a:srgbClr val="000000"/>
                </a:solidFill>
                <a:effectLst/>
                <a:latin typeface="Arial" panose="020B0604020202020204" pitchFamily="34" charset="0"/>
              </a:rPr>
              <a:t>Real-world examples of AI-generated errors in documentation (misstated API parameters, fabricated CLI commands, incorrect security recommendations)</a:t>
            </a:r>
          </a:p>
          <a:p>
            <a:pPr rtl="0" fontAlgn="base">
              <a:spcAft>
                <a:spcPts val="120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Why AI struggles: lack of contextual understanding, probabilistic output, and reliance on training data</a:t>
            </a:r>
          </a:p>
          <a:p>
            <a:endParaRPr lang="en-US" dirty="0"/>
          </a:p>
          <a:p>
            <a:pPr rtl="0">
              <a:spcBef>
                <a:spcPts val="1400"/>
              </a:spcBef>
              <a:spcAft>
                <a:spcPts val="400"/>
              </a:spcAft>
              <a:buNone/>
            </a:pPr>
            <a:r>
              <a:rPr lang="en-US" sz="1200" b="1" i="0" u="none" strike="noStrike" dirty="0">
                <a:solidFill>
                  <a:srgbClr val="404040"/>
                </a:solidFill>
                <a:effectLst/>
                <a:latin typeface="Roboto" panose="02000000000000000000" pitchFamily="2" charset="0"/>
              </a:rPr>
              <a:t>1. Hallucinated API Endpoints or Parameters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A technical writer asks an AI tool:</a:t>
            </a:r>
            <a:br>
              <a:rPr lang="en-US" sz="1200" b="0"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"What are the parameters for the </a:t>
            </a:r>
            <a:r>
              <a:rPr lang="en-US" sz="1200" b="0" i="1" u="none" strike="noStrike" dirty="0">
                <a:solidFill>
                  <a:srgbClr val="404040"/>
                </a:solidFill>
                <a:effectLst/>
                <a:latin typeface="Roboto Mono" panose="00000009000000000000" pitchFamily="49" charset="0"/>
              </a:rPr>
              <a:t>GET /users</a:t>
            </a:r>
            <a:r>
              <a:rPr lang="en-US" sz="1200" b="0" i="1" u="none" strike="noStrike" dirty="0">
                <a:solidFill>
                  <a:srgbClr val="404040"/>
                </a:solidFill>
                <a:effectLst/>
                <a:latin typeface="Roboto" panose="02000000000000000000" pitchFamily="2" charset="0"/>
              </a:rPr>
              <a:t> endpoint in GitHub's REST API?"</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 (Confidently Incorrect):</a:t>
            </a:r>
            <a:endParaRPr lang="en-US" b="0" dirty="0">
              <a:effectLst/>
            </a:endParaRPr>
          </a:p>
          <a:p>
            <a:pPr rtl="0">
              <a:buNone/>
            </a:pPr>
            <a:r>
              <a:rPr lang="en-US" sz="1200" b="0" i="0" u="none" strike="noStrike" dirty="0">
                <a:solidFill>
                  <a:srgbClr val="FFFFFF"/>
                </a:solidFill>
                <a:effectLst/>
                <a:latin typeface="Roboto" panose="02000000000000000000" pitchFamily="2" charset="0"/>
              </a:rPr>
              <a:t>markdown</a:t>
            </a:r>
            <a:endParaRPr lang="en-US" b="0" dirty="0">
              <a:effectLst/>
            </a:endParaRPr>
          </a:p>
          <a:p>
            <a:pPr rtl="0">
              <a:buNone/>
            </a:pPr>
            <a:r>
              <a:rPr lang="en-US" sz="1200" b="0" i="0" u="none" strike="noStrike" dirty="0">
                <a:solidFill>
                  <a:srgbClr val="FFFFFF"/>
                </a:solidFill>
                <a:effectLst/>
                <a:latin typeface="Roboto" panose="02000000000000000000" pitchFamily="2" charset="0"/>
              </a:rPr>
              <a:t>Copy</a:t>
            </a:r>
            <a:endParaRPr lang="en-US" b="0" dirty="0">
              <a:effectLst/>
            </a:endParaRPr>
          </a:p>
          <a:p>
            <a:pPr rtl="0">
              <a:spcBef>
                <a:spcPts val="1200"/>
              </a:spcBef>
              <a:spcAft>
                <a:spcPts val="1200"/>
              </a:spcAft>
              <a:buNone/>
            </a:pPr>
            <a:r>
              <a:rPr lang="en-US" sz="1200" b="0" i="0" u="none" strike="noStrike" dirty="0">
                <a:solidFill>
                  <a:srgbClr val="81A1C1"/>
                </a:solidFill>
                <a:effectLst/>
                <a:latin typeface="Roboto" panose="02000000000000000000" pitchFamily="2" charset="0"/>
              </a:rPr>
              <a:t>-</a:t>
            </a:r>
            <a:r>
              <a:rPr lang="en-US" sz="1200" b="0" i="0" u="none" strike="noStrike" dirty="0">
                <a:solidFill>
                  <a:srgbClr val="FFFFFF"/>
                </a:solidFill>
                <a:effectLst/>
                <a:latin typeface="Roboto" panose="02000000000000000000" pitchFamily="2" charset="0"/>
              </a:rPr>
              <a:t> </a:t>
            </a:r>
            <a:r>
              <a:rPr lang="en-US" sz="1200" b="0" i="0" u="none" strike="noStrike" dirty="0">
                <a:solidFill>
                  <a:srgbClr val="81A1C1"/>
                </a:solidFill>
                <a:effectLst/>
                <a:latin typeface="Roboto" panose="02000000000000000000" pitchFamily="2" charset="0"/>
              </a:rPr>
              <a:t>`</a:t>
            </a:r>
            <a:r>
              <a:rPr lang="en-US" sz="1200" b="0" i="0" u="none" strike="noStrike" dirty="0" err="1">
                <a:solidFill>
                  <a:srgbClr val="81A1C1"/>
                </a:solidFill>
                <a:effectLst/>
                <a:latin typeface="Roboto" panose="02000000000000000000" pitchFamily="2" charset="0"/>
              </a:rPr>
              <a:t>include_deleted</a:t>
            </a:r>
            <a:r>
              <a:rPr lang="en-US" sz="1200" b="0" i="0" u="none" strike="noStrike" dirty="0">
                <a:solidFill>
                  <a:srgbClr val="81A1C1"/>
                </a:solidFill>
                <a:effectLst/>
                <a:latin typeface="Roboto" panose="02000000000000000000" pitchFamily="2" charset="0"/>
              </a:rPr>
              <a:t>`</a:t>
            </a:r>
            <a:r>
              <a:rPr lang="en-US" sz="1200" b="0" i="0" u="none" strike="noStrike" dirty="0">
                <a:solidFill>
                  <a:srgbClr val="FFFFFF"/>
                </a:solidFill>
                <a:effectLst/>
                <a:latin typeface="Roboto" panose="02000000000000000000" pitchFamily="2" charset="0"/>
              </a:rPr>
              <a:t> (</a:t>
            </a:r>
            <a:r>
              <a:rPr lang="en-US" sz="1200" b="0" i="0" u="none" strike="noStrike" dirty="0" err="1">
                <a:solidFill>
                  <a:srgbClr val="FFFFFF"/>
                </a:solidFill>
                <a:effectLst/>
                <a:latin typeface="Roboto" panose="02000000000000000000" pitchFamily="2" charset="0"/>
              </a:rPr>
              <a:t>boolean</a:t>
            </a:r>
            <a:r>
              <a:rPr lang="en-US" sz="1200" b="0" i="0" u="none" strike="noStrike" dirty="0">
                <a:solidFill>
                  <a:srgbClr val="FFFFFF"/>
                </a:solidFill>
                <a:effectLst/>
                <a:latin typeface="Roboto" panose="02000000000000000000" pitchFamily="2" charset="0"/>
              </a:rPr>
              <a:t>): If </a:t>
            </a:r>
            <a:r>
              <a:rPr lang="en-US" sz="1200" b="0" i="0" u="none" strike="noStrike" dirty="0">
                <a:solidFill>
                  <a:srgbClr val="81A1C1"/>
                </a:solidFill>
                <a:effectLst/>
                <a:latin typeface="Roboto" panose="02000000000000000000" pitchFamily="2" charset="0"/>
              </a:rPr>
              <a:t>`true`</a:t>
            </a:r>
            <a:r>
              <a:rPr lang="en-US" sz="1200" b="0" i="0" u="none" strike="noStrike" dirty="0">
                <a:solidFill>
                  <a:srgbClr val="FFFFFF"/>
                </a:solidFill>
                <a:effectLst/>
                <a:latin typeface="Roboto" panose="02000000000000000000" pitchFamily="2" charset="0"/>
              </a:rPr>
              <a:t>, returns deleted users.  </a:t>
            </a:r>
            <a:endParaRPr lang="en-US" b="0" dirty="0">
              <a:effectLst/>
            </a:endParaRPr>
          </a:p>
          <a:p>
            <a:pPr rtl="0">
              <a:buNone/>
            </a:pPr>
            <a:r>
              <a:rPr lang="en-US" sz="1200" b="0" i="0" u="none" strike="noStrike" dirty="0">
                <a:solidFill>
                  <a:srgbClr val="81A1C1"/>
                </a:solidFill>
                <a:effectLst/>
                <a:latin typeface="Roboto" panose="02000000000000000000" pitchFamily="2" charset="0"/>
              </a:rPr>
              <a:t>-</a:t>
            </a:r>
            <a:r>
              <a:rPr lang="en-US" sz="1200" b="0" i="0" u="none" strike="noStrike" dirty="0">
                <a:solidFill>
                  <a:srgbClr val="FFFFFF"/>
                </a:solidFill>
                <a:effectLst/>
                <a:latin typeface="Roboto" panose="02000000000000000000" pitchFamily="2" charset="0"/>
              </a:rPr>
              <a:t> </a:t>
            </a:r>
            <a:r>
              <a:rPr lang="en-US" sz="1200" b="0" i="0" u="none" strike="noStrike" dirty="0">
                <a:solidFill>
                  <a:srgbClr val="81A1C1"/>
                </a:solidFill>
                <a:effectLst/>
                <a:latin typeface="Roboto" panose="02000000000000000000" pitchFamily="2" charset="0"/>
              </a:rPr>
              <a:t>`limit`</a:t>
            </a:r>
            <a:r>
              <a:rPr lang="en-US" sz="1200" b="0" i="0" u="none" strike="noStrike" dirty="0">
                <a:solidFill>
                  <a:srgbClr val="FFFFFF"/>
                </a:solidFill>
                <a:effectLst/>
                <a:latin typeface="Roboto" panose="02000000000000000000" pitchFamily="2" charset="0"/>
              </a:rPr>
              <a:t> (integer): Maximum number of users to return (default: 50). </a:t>
            </a:r>
            <a:endParaRPr lang="en-US" b="0" dirty="0">
              <a:effectLst/>
            </a:endParaRPr>
          </a:p>
          <a:p>
            <a:pPr rtl="0">
              <a:buNone/>
            </a:pPr>
            <a:r>
              <a:rPr lang="en-US" sz="1200" b="1" i="0" u="none" strike="noStrike" dirty="0">
                <a:solidFill>
                  <a:srgbClr val="404040"/>
                </a:solidFill>
                <a:effectLst/>
                <a:latin typeface="Roboto" panose="02000000000000000000" pitchFamily="2" charset="0"/>
              </a:rPr>
              <a:t>Reality:</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GitHub’s API does </a:t>
            </a:r>
            <a:r>
              <a:rPr lang="en-US" sz="1200" b="1" i="0" u="none" strike="noStrike" dirty="0">
                <a:solidFill>
                  <a:srgbClr val="404040"/>
                </a:solidFill>
                <a:effectLst/>
                <a:latin typeface="Roboto" panose="02000000000000000000" pitchFamily="2" charset="0"/>
              </a:rPr>
              <a:t>not</a:t>
            </a:r>
            <a:r>
              <a:rPr lang="en-US" sz="1200" b="0" i="0" u="none" strike="noStrike" dirty="0">
                <a:solidFill>
                  <a:srgbClr val="404040"/>
                </a:solidFill>
                <a:effectLst/>
                <a:latin typeface="Roboto" panose="02000000000000000000" pitchFamily="2" charset="0"/>
              </a:rPr>
              <a:t> have these parameters. The AI invented them, which could mislead developers and cause errors in their code.</a:t>
            </a:r>
            <a:endParaRPr lang="en-US" b="0" dirty="0">
              <a:effectLst/>
            </a:endParaRPr>
          </a:p>
          <a:p>
            <a:pPr rtl="0">
              <a:spcBef>
                <a:spcPts val="1400"/>
              </a:spcBef>
              <a:spcAft>
                <a:spcPts val="400"/>
              </a:spcAft>
              <a:buNone/>
            </a:pPr>
            <a:r>
              <a:rPr lang="en-US" sz="1200" b="1" i="0" u="none" strike="noStrike" dirty="0">
                <a:solidFill>
                  <a:srgbClr val="404040"/>
                </a:solidFill>
                <a:effectLst/>
                <a:latin typeface="Roboto" panose="02000000000000000000" pitchFamily="2" charset="0"/>
              </a:rPr>
              <a:t>2. Outdated or Imagined Software Features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"How do I use the 'smart autofill' feature in Microsoft Excel 2023?"</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a:t>
            </a:r>
            <a:endParaRPr lang="en-US" b="0" dirty="0">
              <a:effectLst/>
            </a:endParaRPr>
          </a:p>
          <a:p>
            <a:pPr rtl="0">
              <a:spcBef>
                <a:spcPts val="1200"/>
              </a:spcBef>
              <a:buNone/>
            </a:pPr>
            <a:r>
              <a:rPr lang="en-US" sz="1200" b="0" i="0" u="none" strike="noStrike" dirty="0">
                <a:solidFill>
                  <a:srgbClr val="404040"/>
                </a:solidFill>
                <a:effectLst/>
                <a:latin typeface="Roboto" panose="02000000000000000000" pitchFamily="2" charset="0"/>
              </a:rPr>
              <a:t>"In Excel 2023, go to </a:t>
            </a:r>
            <a:r>
              <a:rPr lang="en-US" sz="1200" b="1" i="0" u="none" strike="noStrike" dirty="0">
                <a:solidFill>
                  <a:srgbClr val="404040"/>
                </a:solidFill>
                <a:effectLst/>
                <a:latin typeface="Roboto" panose="02000000000000000000" pitchFamily="2" charset="0"/>
              </a:rPr>
              <a:t>Data &gt; Smart Autofill</a:t>
            </a:r>
            <a:r>
              <a:rPr lang="en-US" sz="1200" b="0" i="0" u="none" strike="noStrike" dirty="0">
                <a:solidFill>
                  <a:srgbClr val="404040"/>
                </a:solidFill>
                <a:effectLst/>
                <a:latin typeface="Roboto" panose="02000000000000000000" pitchFamily="2" charset="0"/>
              </a:rPr>
              <a:t> to let AI predict and fill your spreadsheet cells automatically."</a:t>
            </a:r>
            <a:endParaRPr lang="en-US" b="0" dirty="0">
              <a:effectLst/>
            </a:endParaRPr>
          </a:p>
          <a:p>
            <a:pPr rtl="0">
              <a:buNone/>
            </a:pPr>
            <a:r>
              <a:rPr lang="en-US" sz="1200" b="1" i="0" u="none" strike="noStrike" dirty="0">
                <a:solidFill>
                  <a:srgbClr val="404040"/>
                </a:solidFill>
                <a:effectLst/>
                <a:latin typeface="Roboto" panose="02000000000000000000" pitchFamily="2" charset="0"/>
              </a:rPr>
              <a:t>Reality:</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No such feature exists in Excel 2023 (as of today). The AI fabricated it, potentially causing confusion for users searching for a nonexistent tool.</a:t>
            </a:r>
            <a:endParaRPr lang="en-US" b="0" dirty="0">
              <a:effectLst/>
            </a:endParaRPr>
          </a:p>
          <a:p>
            <a:pPr rtl="0">
              <a:spcBef>
                <a:spcPts val="1400"/>
              </a:spcBef>
              <a:spcAft>
                <a:spcPts val="400"/>
              </a:spcAft>
              <a:buNone/>
            </a:pPr>
            <a:r>
              <a:rPr lang="en-US" sz="1200" b="1" i="0" u="none" strike="noStrike" dirty="0">
                <a:solidFill>
                  <a:srgbClr val="404040"/>
                </a:solidFill>
                <a:effectLst/>
                <a:latin typeface="Roboto" panose="02000000000000000000" pitchFamily="2" charset="0"/>
              </a:rPr>
              <a:t>3. False Security Recommendations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"What’s the best way to store passwords in a Python application?"</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a:t>
            </a:r>
            <a:endParaRPr lang="en-US" b="0" dirty="0">
              <a:effectLst/>
            </a:endParaRPr>
          </a:p>
          <a:p>
            <a:pPr rtl="0">
              <a:spcBef>
                <a:spcPts val="1200"/>
              </a:spcBef>
              <a:buNone/>
            </a:pPr>
            <a:r>
              <a:rPr lang="en-US" sz="1200" b="0" i="0" u="none" strike="noStrike" dirty="0">
                <a:solidFill>
                  <a:srgbClr val="404040"/>
                </a:solidFill>
                <a:effectLst/>
                <a:latin typeface="Roboto" panose="02000000000000000000" pitchFamily="2" charset="0"/>
              </a:rPr>
              <a:t>"You can use </a:t>
            </a:r>
            <a:r>
              <a:rPr lang="en-US" sz="1200" b="0" i="0" u="none" strike="noStrike" dirty="0">
                <a:solidFill>
                  <a:srgbClr val="404040"/>
                </a:solidFill>
                <a:effectLst/>
                <a:latin typeface="Roboto Mono" panose="00000009000000000000" pitchFamily="49" charset="0"/>
              </a:rPr>
              <a:t>MD5</a:t>
            </a:r>
            <a:r>
              <a:rPr lang="en-US" sz="1200" b="0" i="0" u="none" strike="noStrike" dirty="0">
                <a:solidFill>
                  <a:srgbClr val="404040"/>
                </a:solidFill>
                <a:effectLst/>
                <a:latin typeface="Roboto" panose="02000000000000000000" pitchFamily="2" charset="0"/>
              </a:rPr>
              <a:t> hashing with a salt for secure password storage."</a:t>
            </a:r>
            <a:endParaRPr lang="en-US" b="0" dirty="0">
              <a:effectLst/>
            </a:endParaRPr>
          </a:p>
          <a:p>
            <a:pPr rtl="0">
              <a:buNone/>
            </a:pPr>
            <a:r>
              <a:rPr lang="en-US" sz="1200" b="1" i="0" u="none" strike="noStrike" dirty="0">
                <a:solidFill>
                  <a:srgbClr val="404040"/>
                </a:solidFill>
                <a:effectLst/>
                <a:latin typeface="Roboto" panose="02000000000000000000" pitchFamily="2" charset="0"/>
              </a:rPr>
              <a:t>Reality:</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MD5 is cryptographically broken and </a:t>
            </a:r>
            <a:r>
              <a:rPr lang="en-US" sz="1200" b="1" i="0" u="none" strike="noStrike" dirty="0">
                <a:solidFill>
                  <a:srgbClr val="404040"/>
                </a:solidFill>
                <a:effectLst/>
                <a:latin typeface="Roboto" panose="02000000000000000000" pitchFamily="2" charset="0"/>
              </a:rPr>
              <a:t>not</a:t>
            </a:r>
            <a:r>
              <a:rPr lang="en-US" sz="1200" b="0" i="0" u="none" strike="noStrike" dirty="0">
                <a:solidFill>
                  <a:srgbClr val="404040"/>
                </a:solidFill>
                <a:effectLst/>
                <a:latin typeface="Roboto" panose="02000000000000000000" pitchFamily="2" charset="0"/>
              </a:rPr>
              <a:t> secure. The AI provided dangerously outdated advice, which could lead to security vulnerabilities.</a:t>
            </a:r>
            <a:endParaRPr lang="en-US" b="0" dirty="0">
              <a:effectLst/>
            </a:endParaRPr>
          </a:p>
          <a:p>
            <a:pPr rtl="0">
              <a:spcBef>
                <a:spcPts val="1400"/>
              </a:spcBef>
              <a:spcAft>
                <a:spcPts val="400"/>
              </a:spcAft>
              <a:buNone/>
            </a:pPr>
            <a:r>
              <a:rPr lang="en-US" sz="1200" b="1" i="0" u="none" strike="noStrike" dirty="0">
                <a:solidFill>
                  <a:srgbClr val="404040"/>
                </a:solidFill>
                <a:effectLst/>
                <a:latin typeface="Roboto" panose="02000000000000000000" pitchFamily="2" charset="0"/>
              </a:rPr>
              <a:t>4. Misleading Code Examples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"Show me Python code to read a CSV file with Pandas."</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a:t>
            </a:r>
            <a:endParaRPr lang="en-US" b="0" dirty="0">
              <a:effectLst/>
            </a:endParaRPr>
          </a:p>
          <a:p>
            <a:pPr rtl="0">
              <a:buNone/>
            </a:pPr>
            <a:r>
              <a:rPr lang="en-US" sz="1200" b="0" i="0" u="none" strike="noStrike" dirty="0">
                <a:solidFill>
                  <a:srgbClr val="FFFFFF"/>
                </a:solidFill>
                <a:effectLst/>
                <a:latin typeface="Roboto" panose="02000000000000000000" pitchFamily="2" charset="0"/>
              </a:rPr>
              <a:t>python</a:t>
            </a:r>
            <a:endParaRPr lang="en-US" b="0" dirty="0">
              <a:effectLst/>
            </a:endParaRPr>
          </a:p>
          <a:p>
            <a:pPr rtl="0">
              <a:buNone/>
            </a:pPr>
            <a:r>
              <a:rPr lang="en-US" sz="1200" b="0" i="0" u="none" strike="noStrike" dirty="0">
                <a:solidFill>
                  <a:srgbClr val="FFFFFF"/>
                </a:solidFill>
                <a:effectLst/>
                <a:latin typeface="Roboto" panose="02000000000000000000" pitchFamily="2" charset="0"/>
              </a:rPr>
              <a:t>Copy</a:t>
            </a:r>
            <a:endParaRPr lang="en-US" b="0" dirty="0">
              <a:effectLst/>
            </a:endParaRPr>
          </a:p>
          <a:p>
            <a:pPr rtl="0">
              <a:spcBef>
                <a:spcPts val="1200"/>
              </a:spcBef>
              <a:spcAft>
                <a:spcPts val="1200"/>
              </a:spcAft>
              <a:buNone/>
            </a:pPr>
            <a:r>
              <a:rPr lang="en-US" sz="1200" b="0" i="0" u="none" strike="noStrike" dirty="0">
                <a:solidFill>
                  <a:srgbClr val="81A1C1"/>
                </a:solidFill>
                <a:effectLst/>
                <a:latin typeface="Roboto" panose="02000000000000000000" pitchFamily="2" charset="0"/>
              </a:rPr>
              <a:t>import</a:t>
            </a:r>
            <a:r>
              <a:rPr lang="en-US" sz="1200" b="0" i="0" u="none" strike="noStrike" dirty="0">
                <a:solidFill>
                  <a:srgbClr val="FFFFFF"/>
                </a:solidFill>
                <a:effectLst/>
                <a:latin typeface="Roboto" panose="02000000000000000000" pitchFamily="2" charset="0"/>
              </a:rPr>
              <a:t> pandas </a:t>
            </a:r>
            <a:r>
              <a:rPr lang="en-US" sz="1200" b="0" i="0" u="none" strike="noStrike" dirty="0">
                <a:solidFill>
                  <a:srgbClr val="81A1C1"/>
                </a:solidFill>
                <a:effectLst/>
                <a:latin typeface="Roboto" panose="02000000000000000000" pitchFamily="2" charset="0"/>
              </a:rPr>
              <a:t>as</a:t>
            </a:r>
            <a:r>
              <a:rPr lang="en-US" sz="1200" b="0" i="0" u="none" strike="noStrike" dirty="0">
                <a:solidFill>
                  <a:srgbClr val="FFFFFF"/>
                </a:solidFill>
                <a:effectLst/>
                <a:latin typeface="Roboto" panose="02000000000000000000" pitchFamily="2" charset="0"/>
              </a:rPr>
              <a:t> pd  </a:t>
            </a:r>
            <a:endParaRPr lang="en-US" b="0" dirty="0">
              <a:effectLst/>
            </a:endParaRPr>
          </a:p>
          <a:p>
            <a:pPr rtl="0">
              <a:buNone/>
            </a:pPr>
            <a:r>
              <a:rPr lang="en-US" sz="1200" b="0" i="0" u="none" strike="noStrike" dirty="0" err="1">
                <a:solidFill>
                  <a:srgbClr val="FFFFFF"/>
                </a:solidFill>
                <a:effectLst/>
                <a:latin typeface="Roboto" panose="02000000000000000000" pitchFamily="2" charset="0"/>
              </a:rPr>
              <a:t>df</a:t>
            </a:r>
            <a:r>
              <a:rPr lang="en-US" sz="1200" b="0" i="0" u="none" strike="noStrike" dirty="0">
                <a:solidFill>
                  <a:srgbClr val="FFFFFF"/>
                </a:solidFill>
                <a:effectLst/>
                <a:latin typeface="Roboto" panose="02000000000000000000" pitchFamily="2" charset="0"/>
              </a:rPr>
              <a:t> </a:t>
            </a:r>
            <a:r>
              <a:rPr lang="en-US" sz="1200" b="0" i="0" u="none" strike="noStrike" dirty="0">
                <a:solidFill>
                  <a:srgbClr val="81A1C1"/>
                </a:solidFill>
                <a:effectLst/>
                <a:latin typeface="Roboto" panose="02000000000000000000" pitchFamily="2" charset="0"/>
              </a:rPr>
              <a:t>=</a:t>
            </a:r>
            <a:r>
              <a:rPr lang="en-US" sz="1200" b="0" i="0" u="none" strike="noStrike" dirty="0">
                <a:solidFill>
                  <a:srgbClr val="FFFFFF"/>
                </a:solidFill>
                <a:effectLst/>
                <a:latin typeface="Roboto" panose="02000000000000000000" pitchFamily="2" charset="0"/>
              </a:rPr>
              <a:t> </a:t>
            </a:r>
            <a:r>
              <a:rPr lang="en-US" sz="1200" b="0" i="0" u="none" strike="noStrike" dirty="0" err="1">
                <a:solidFill>
                  <a:srgbClr val="FFFFFF"/>
                </a:solidFill>
                <a:effectLst/>
                <a:latin typeface="Roboto" panose="02000000000000000000" pitchFamily="2" charset="0"/>
              </a:rPr>
              <a:t>pd</a:t>
            </a:r>
            <a:r>
              <a:rPr lang="en-US" sz="1200" b="0" i="0" u="none" strike="noStrike" dirty="0" err="1">
                <a:solidFill>
                  <a:srgbClr val="81A1C1"/>
                </a:solidFill>
                <a:effectLst/>
                <a:latin typeface="Roboto" panose="02000000000000000000" pitchFamily="2" charset="0"/>
              </a:rPr>
              <a:t>.</a:t>
            </a:r>
            <a:r>
              <a:rPr lang="en-US" sz="1200" b="0" i="0" u="none" strike="noStrike" dirty="0" err="1">
                <a:solidFill>
                  <a:srgbClr val="FFFFFF"/>
                </a:solidFill>
                <a:effectLst/>
                <a:latin typeface="Roboto" panose="02000000000000000000" pitchFamily="2" charset="0"/>
              </a:rPr>
              <a:t>read_csv</a:t>
            </a:r>
            <a:r>
              <a:rPr lang="en-US" sz="1200" b="0" i="0" u="none" strike="noStrike" dirty="0">
                <a:solidFill>
                  <a:srgbClr val="81A1C1"/>
                </a:solidFill>
                <a:effectLst/>
                <a:latin typeface="Roboto" panose="02000000000000000000" pitchFamily="2" charset="0"/>
              </a:rPr>
              <a:t>(</a:t>
            </a:r>
            <a:r>
              <a:rPr lang="en-US" sz="1200" b="0" i="0" u="none" strike="noStrike" dirty="0">
                <a:solidFill>
                  <a:srgbClr val="A3BE8C"/>
                </a:solidFill>
                <a:effectLst/>
                <a:latin typeface="Roboto" panose="02000000000000000000" pitchFamily="2" charset="0"/>
              </a:rPr>
              <a:t>'file.csv'</a:t>
            </a:r>
            <a:r>
              <a:rPr lang="en-US" sz="1200" b="0" i="0" u="none" strike="noStrike" dirty="0">
                <a:solidFill>
                  <a:srgbClr val="81A1C1"/>
                </a:solidFill>
                <a:effectLst/>
                <a:latin typeface="Roboto" panose="02000000000000000000" pitchFamily="2" charset="0"/>
              </a:rPr>
              <a:t>,</a:t>
            </a:r>
            <a:r>
              <a:rPr lang="en-US" sz="1200" b="0" i="0" u="none" strike="noStrike" dirty="0">
                <a:solidFill>
                  <a:srgbClr val="FFFFFF"/>
                </a:solidFill>
                <a:effectLst/>
                <a:latin typeface="Roboto" panose="02000000000000000000" pitchFamily="2" charset="0"/>
              </a:rPr>
              <a:t> encoding</a:t>
            </a:r>
            <a:r>
              <a:rPr lang="en-US" sz="1200" b="0" i="0" u="none" strike="noStrike" dirty="0">
                <a:solidFill>
                  <a:srgbClr val="81A1C1"/>
                </a:solidFill>
                <a:effectLst/>
                <a:latin typeface="Roboto" panose="02000000000000000000" pitchFamily="2" charset="0"/>
              </a:rPr>
              <a:t>=</a:t>
            </a:r>
            <a:r>
              <a:rPr lang="en-US" sz="1200" b="0" i="0" u="none" strike="noStrike" dirty="0">
                <a:solidFill>
                  <a:srgbClr val="A3BE8C"/>
                </a:solidFill>
                <a:effectLst/>
                <a:latin typeface="Roboto" panose="02000000000000000000" pitchFamily="2" charset="0"/>
              </a:rPr>
              <a:t>'utf-16'</a:t>
            </a:r>
            <a:r>
              <a:rPr lang="en-US" sz="1200" b="0" i="0" u="none" strike="noStrike" dirty="0">
                <a:solidFill>
                  <a:srgbClr val="81A1C1"/>
                </a:solidFill>
                <a:effectLst/>
                <a:latin typeface="Roboto" panose="02000000000000000000" pitchFamily="2" charset="0"/>
              </a:rPr>
              <a:t>)</a:t>
            </a:r>
            <a:r>
              <a:rPr lang="en-US" sz="1200" b="0" i="0" u="none" strike="noStrike" dirty="0">
                <a:solidFill>
                  <a:srgbClr val="FFFFFF"/>
                </a:solidFill>
                <a:effectLst/>
                <a:latin typeface="Roboto" panose="02000000000000000000" pitchFamily="2" charset="0"/>
              </a:rPr>
              <a:t> </a:t>
            </a:r>
            <a:endParaRPr lang="en-US" b="0" dirty="0">
              <a:effectLst/>
            </a:endParaRPr>
          </a:p>
          <a:p>
            <a:pPr rtl="0">
              <a:buNone/>
            </a:pPr>
            <a:r>
              <a:rPr lang="en-US" sz="1200" b="1" i="0" u="none" strike="noStrike" dirty="0">
                <a:solidFill>
                  <a:srgbClr val="404040"/>
                </a:solidFill>
                <a:effectLst/>
                <a:latin typeface="Roboto" panose="02000000000000000000" pitchFamily="2" charset="0"/>
              </a:rPr>
              <a:t>Problem:</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The AI assumes </a:t>
            </a:r>
            <a:r>
              <a:rPr lang="en-US" sz="1200" b="0" i="0" u="none" strike="noStrike" dirty="0">
                <a:solidFill>
                  <a:srgbClr val="404040"/>
                </a:solidFill>
                <a:effectLst/>
                <a:latin typeface="Roboto Mono" panose="00000009000000000000" pitchFamily="49" charset="0"/>
              </a:rPr>
              <a:t>utf-16</a:t>
            </a:r>
            <a:r>
              <a:rPr lang="en-US" sz="1200" b="0" i="0" u="none" strike="noStrike" dirty="0">
                <a:solidFill>
                  <a:srgbClr val="404040"/>
                </a:solidFill>
                <a:effectLst/>
                <a:latin typeface="Roboto" panose="02000000000000000000" pitchFamily="2" charset="0"/>
              </a:rPr>
              <a:t> encoding without context. If the file is actually </a:t>
            </a:r>
            <a:r>
              <a:rPr lang="en-US" sz="1200" b="0" i="0" u="none" strike="noStrike" dirty="0">
                <a:solidFill>
                  <a:srgbClr val="404040"/>
                </a:solidFill>
                <a:effectLst/>
                <a:latin typeface="Roboto Mono" panose="00000009000000000000" pitchFamily="49" charset="0"/>
              </a:rPr>
              <a:t>utf-8</a:t>
            </a:r>
            <a:r>
              <a:rPr lang="en-US" sz="1200" b="0" i="0" u="none" strike="noStrike" dirty="0">
                <a:solidFill>
                  <a:srgbClr val="404040"/>
                </a:solidFill>
                <a:effectLst/>
                <a:latin typeface="Roboto" panose="02000000000000000000" pitchFamily="2" charset="0"/>
              </a:rPr>
              <a:t>, this could cause errors. A human writer would clarify to check the file’s encoding first.</a:t>
            </a:r>
            <a:endParaRPr lang="en-US" b="0" dirty="0">
              <a:effectLst/>
            </a:endParaRPr>
          </a:p>
          <a:p>
            <a:pPr rtl="0">
              <a:spcBef>
                <a:spcPts val="1400"/>
              </a:spcBef>
              <a:spcAft>
                <a:spcPts val="400"/>
              </a:spcAft>
              <a:buNone/>
            </a:pPr>
            <a:r>
              <a:rPr lang="en-US" sz="1200" b="1" i="0" u="none" strike="noStrike" dirty="0">
                <a:solidFill>
                  <a:srgbClr val="404040"/>
                </a:solidFill>
                <a:effectLst/>
                <a:latin typeface="Roboto" panose="02000000000000000000" pitchFamily="2" charset="0"/>
              </a:rPr>
              <a:t>5. Nonexistent Error Fixes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"How do I fix 'Error 0x80070005: Access Denied' in Windows?"</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a:t>
            </a:r>
            <a:endParaRPr lang="en-US" b="0" dirty="0">
              <a:effectLst/>
            </a:endParaRPr>
          </a:p>
          <a:p>
            <a:pPr rtl="0">
              <a:spcBef>
                <a:spcPts val="1200"/>
              </a:spcBef>
              <a:buNone/>
            </a:pPr>
            <a:r>
              <a:rPr lang="en-US" sz="1200" b="0" i="0" u="none" strike="noStrike" dirty="0">
                <a:solidFill>
                  <a:srgbClr val="404040"/>
                </a:solidFill>
                <a:effectLst/>
                <a:latin typeface="Roboto" panose="02000000000000000000" pitchFamily="2" charset="0"/>
              </a:rPr>
              <a:t>"Run the command </a:t>
            </a:r>
            <a:r>
              <a:rPr lang="en-US" sz="1200" b="0" i="0" u="none" strike="noStrike" dirty="0" err="1">
                <a:solidFill>
                  <a:srgbClr val="404040"/>
                </a:solidFill>
                <a:effectLst/>
                <a:latin typeface="Roboto Mono" panose="00000009000000000000" pitchFamily="49" charset="0"/>
              </a:rPr>
              <a:t>chkdsk</a:t>
            </a:r>
            <a:r>
              <a:rPr lang="en-US" sz="1200" b="0" i="0" u="none" strike="noStrike" dirty="0">
                <a:solidFill>
                  <a:srgbClr val="404040"/>
                </a:solidFill>
                <a:effectLst/>
                <a:latin typeface="Roboto Mono" panose="00000009000000000000" pitchFamily="49" charset="0"/>
              </a:rPr>
              <a:t> /f /r C:</a:t>
            </a:r>
            <a:r>
              <a:rPr lang="en-US" sz="1200" b="0" i="0" u="none" strike="noStrike" dirty="0">
                <a:solidFill>
                  <a:srgbClr val="404040"/>
                </a:solidFill>
                <a:effectLst/>
                <a:latin typeface="Roboto" panose="02000000000000000000" pitchFamily="2" charset="0"/>
              </a:rPr>
              <a:t> to resolve the issue."</a:t>
            </a:r>
            <a:endParaRPr lang="en-US" b="0" dirty="0">
              <a:effectLst/>
            </a:endParaRPr>
          </a:p>
          <a:p>
            <a:pPr rtl="0">
              <a:buNone/>
            </a:pPr>
            <a:r>
              <a:rPr lang="en-US" sz="1200" b="1" i="0" u="none" strike="noStrike" dirty="0">
                <a:solidFill>
                  <a:srgbClr val="404040"/>
                </a:solidFill>
                <a:effectLst/>
                <a:latin typeface="Roboto" panose="02000000000000000000" pitchFamily="2" charset="0"/>
              </a:rPr>
              <a:t>Reality:</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This command checks disk integrity but </a:t>
            </a:r>
            <a:r>
              <a:rPr lang="en-US" sz="1200" b="1" i="0" u="none" strike="noStrike" dirty="0">
                <a:solidFill>
                  <a:srgbClr val="404040"/>
                </a:solidFill>
                <a:effectLst/>
                <a:latin typeface="Roboto" panose="02000000000000000000" pitchFamily="2" charset="0"/>
              </a:rPr>
              <a:t>won’t</a:t>
            </a:r>
            <a:r>
              <a:rPr lang="en-US" sz="1200" b="0" i="0" u="none" strike="noStrike" dirty="0">
                <a:solidFill>
                  <a:srgbClr val="404040"/>
                </a:solidFill>
                <a:effectLst/>
                <a:latin typeface="Roboto" panose="02000000000000000000" pitchFamily="2" charset="0"/>
              </a:rPr>
              <a:t> fix an access-denied error. The AI provided an irrelevant solution confidently.</a:t>
            </a:r>
            <a:endParaRPr lang="en-US" b="0" dirty="0">
              <a:effectLst/>
            </a:endParaRPr>
          </a:p>
          <a:p>
            <a:pPr rtl="0">
              <a:spcBef>
                <a:spcPts val="1400"/>
              </a:spcBef>
              <a:spcAft>
                <a:spcPts val="400"/>
              </a:spcAft>
              <a:buNone/>
            </a:pPr>
            <a:r>
              <a:rPr lang="en-US" sz="1200" b="1" i="0" u="none" strike="noStrike" dirty="0">
                <a:solidFill>
                  <a:srgbClr val="404040"/>
                </a:solidFill>
                <a:effectLst/>
                <a:latin typeface="Roboto" panose="02000000000000000000" pitchFamily="2" charset="0"/>
              </a:rPr>
              <a:t>6. Imaginary Best Practices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"What’s the best way to structure a technical document?"</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a:t>
            </a:r>
            <a:endParaRPr lang="en-US" b="0" dirty="0">
              <a:effectLst/>
            </a:endParaRPr>
          </a:p>
          <a:p>
            <a:pPr rtl="0">
              <a:spcBef>
                <a:spcPts val="1200"/>
              </a:spcBef>
              <a:buNone/>
            </a:pPr>
            <a:r>
              <a:rPr lang="en-US" sz="1200" b="0" i="0" u="none" strike="noStrike" dirty="0">
                <a:solidFill>
                  <a:srgbClr val="404040"/>
                </a:solidFill>
                <a:effectLst/>
                <a:latin typeface="Roboto" panose="02000000000000000000" pitchFamily="2" charset="0"/>
              </a:rPr>
              <a:t>"Always use </a:t>
            </a:r>
            <a:r>
              <a:rPr lang="en-US" sz="1200" b="1" i="0" u="none" strike="noStrike" dirty="0">
                <a:solidFill>
                  <a:srgbClr val="404040"/>
                </a:solidFill>
                <a:effectLst/>
                <a:latin typeface="Roboto" panose="02000000000000000000" pitchFamily="2" charset="0"/>
              </a:rPr>
              <a:t>exactly five headings</a:t>
            </a:r>
            <a:r>
              <a:rPr lang="en-US" sz="1200" b="0" i="0" u="none" strike="noStrike" dirty="0">
                <a:solidFill>
                  <a:srgbClr val="404040"/>
                </a:solidFill>
                <a:effectLst/>
                <a:latin typeface="Roboto" panose="02000000000000000000" pitchFamily="2" charset="0"/>
              </a:rPr>
              <a:t> in every section for optimal readability."</a:t>
            </a:r>
            <a:endParaRPr lang="en-US" b="0" dirty="0">
              <a:effectLst/>
            </a:endParaRPr>
          </a:p>
          <a:p>
            <a:pPr>
              <a:buNone/>
            </a:pPr>
            <a:r>
              <a:rPr lang="en-US" sz="1200" b="1" i="0" u="none" strike="noStrike" dirty="0">
                <a:solidFill>
                  <a:srgbClr val="404040"/>
                </a:solidFill>
                <a:effectLst/>
                <a:latin typeface="Roboto" panose="02000000000000000000" pitchFamily="2" charset="0"/>
              </a:rPr>
              <a:t>Problem:</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This is an arbitrary, nonsensical rule. AI sometimes invents "best practices" that have no real basis in UX research.</a:t>
            </a:r>
            <a:endParaRPr lang="en-US" dirty="0"/>
          </a:p>
          <a:p>
            <a:pPr rtl="0">
              <a:spcBef>
                <a:spcPts val="1200"/>
              </a:spcBef>
              <a:spcAft>
                <a:spcPts val="1200"/>
              </a:spcAft>
              <a:buNone/>
            </a:pPr>
            <a:endParaRPr lang="en-US" dirty="0"/>
          </a:p>
        </p:txBody>
      </p:sp>
      <p:sp>
        <p:nvSpPr>
          <p:cNvPr id="4" name="Slide Number Placeholder 3">
            <a:extLst>
              <a:ext uri="{FF2B5EF4-FFF2-40B4-BE49-F238E27FC236}">
                <a16:creationId xmlns:a16="http://schemas.microsoft.com/office/drawing/2014/main" id="{8C4328DE-362D-ECB3-40F8-4349809F00A5}"/>
              </a:ext>
            </a:extLst>
          </p:cNvPr>
          <p:cNvSpPr>
            <a:spLocks noGrp="1"/>
          </p:cNvSpPr>
          <p:nvPr>
            <p:ph type="sldNum" sz="quarter" idx="5"/>
          </p:nvPr>
        </p:nvSpPr>
        <p:spPr/>
        <p:txBody>
          <a:bodyPr/>
          <a:lstStyle/>
          <a:p>
            <a:fld id="{C3FCA639-68D8-4338-B002-78A850B747C7}" type="slidenum">
              <a:rPr lang="en-US" smtClean="0"/>
              <a:t>6</a:t>
            </a:fld>
            <a:endParaRPr lang="en-US"/>
          </a:p>
        </p:txBody>
      </p:sp>
    </p:spTree>
    <p:extLst>
      <p:ext uri="{BB962C8B-B14F-4D97-AF65-F5344CB8AC3E}">
        <p14:creationId xmlns:p14="http://schemas.microsoft.com/office/powerpoint/2010/main" val="1376979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A7467-17F8-692A-E9C2-3548ED558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F77C19-B472-56D7-47D9-D0D37BB17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CF0784-B4B9-8B6E-C9BB-15C2A55A0F49}"/>
              </a:ext>
            </a:extLst>
          </p:cNvPr>
          <p:cNvSpPr>
            <a:spLocks noGrp="1"/>
          </p:cNvSpPr>
          <p:nvPr>
            <p:ph type="body" idx="1"/>
          </p:nvPr>
        </p:nvSpPr>
        <p:spPr/>
        <p:txBody>
          <a:bodyPr/>
          <a:lstStyle/>
          <a:p>
            <a:pPr rtl="0" fontAlgn="base">
              <a:spcBef>
                <a:spcPts val="1200"/>
              </a:spcBef>
              <a:buFont typeface="Arial" panose="020B0604020202020204" pitchFamily="34" charset="0"/>
              <a:buChar char="•"/>
            </a:pPr>
            <a:r>
              <a:rPr lang="en-US" sz="1200" b="0" i="0" u="none" strike="noStrike" dirty="0">
                <a:solidFill>
                  <a:srgbClr val="000000"/>
                </a:solidFill>
                <a:effectLst/>
                <a:latin typeface="Arial" panose="020B0604020202020204" pitchFamily="34" charset="0"/>
              </a:rPr>
              <a:t>AI confidently generates false or misleading information</a:t>
            </a:r>
          </a:p>
          <a:p>
            <a:pPr rtl="0" fontAlgn="base">
              <a:buFont typeface="Arial" panose="020B0604020202020204" pitchFamily="34" charset="0"/>
              <a:buChar char="•"/>
            </a:pPr>
            <a:r>
              <a:rPr lang="en-US" sz="1200" b="0" i="0" u="none" strike="noStrike" dirty="0">
                <a:solidFill>
                  <a:srgbClr val="000000"/>
                </a:solidFill>
                <a:effectLst/>
                <a:latin typeface="Arial" panose="020B0604020202020204" pitchFamily="34" charset="0"/>
              </a:rPr>
              <a:t>Real-world examples of AI-generated errors in documentation (misstated API parameters, fabricated CLI commands, incorrect security recommendations)</a:t>
            </a:r>
          </a:p>
          <a:p>
            <a:pPr rtl="0" fontAlgn="base">
              <a:spcAft>
                <a:spcPts val="120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Why AI struggles: lack of contextual understanding, probabilistic output, and reliance on training data</a:t>
            </a:r>
          </a:p>
          <a:p>
            <a:endParaRPr lang="en-US" dirty="0"/>
          </a:p>
          <a:p>
            <a:pPr rtl="0">
              <a:spcBef>
                <a:spcPts val="1400"/>
              </a:spcBef>
              <a:spcAft>
                <a:spcPts val="400"/>
              </a:spcAft>
              <a:buNone/>
            </a:pPr>
            <a:r>
              <a:rPr lang="en-US" sz="1200" b="1" i="0" u="none" strike="noStrike" dirty="0">
                <a:solidFill>
                  <a:srgbClr val="404040"/>
                </a:solidFill>
                <a:effectLst/>
                <a:latin typeface="Roboto" panose="02000000000000000000" pitchFamily="2" charset="0"/>
              </a:rPr>
              <a:t>1. Hallucinated API Endpoints or Parameters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A technical writer asks an AI tool:</a:t>
            </a:r>
            <a:br>
              <a:rPr lang="en-US" sz="1200" b="0"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"What are the parameters for the </a:t>
            </a:r>
            <a:r>
              <a:rPr lang="en-US" sz="1200" b="0" i="1" u="none" strike="noStrike" dirty="0">
                <a:solidFill>
                  <a:srgbClr val="404040"/>
                </a:solidFill>
                <a:effectLst/>
                <a:latin typeface="Roboto Mono" panose="00000009000000000000" pitchFamily="49" charset="0"/>
              </a:rPr>
              <a:t>GET /users</a:t>
            </a:r>
            <a:r>
              <a:rPr lang="en-US" sz="1200" b="0" i="1" u="none" strike="noStrike" dirty="0">
                <a:solidFill>
                  <a:srgbClr val="404040"/>
                </a:solidFill>
                <a:effectLst/>
                <a:latin typeface="Roboto" panose="02000000000000000000" pitchFamily="2" charset="0"/>
              </a:rPr>
              <a:t> endpoint in GitHub's REST API?"</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 (Confidently Incorrect):</a:t>
            </a:r>
            <a:endParaRPr lang="en-US" b="0" dirty="0">
              <a:effectLst/>
            </a:endParaRPr>
          </a:p>
          <a:p>
            <a:pPr rtl="0">
              <a:buNone/>
            </a:pPr>
            <a:r>
              <a:rPr lang="en-US" sz="1200" b="0" i="0" u="none" strike="noStrike" dirty="0">
                <a:solidFill>
                  <a:srgbClr val="FFFFFF"/>
                </a:solidFill>
                <a:effectLst/>
                <a:latin typeface="Roboto" panose="02000000000000000000" pitchFamily="2" charset="0"/>
              </a:rPr>
              <a:t>markdown</a:t>
            </a:r>
            <a:endParaRPr lang="en-US" b="0" dirty="0">
              <a:effectLst/>
            </a:endParaRPr>
          </a:p>
          <a:p>
            <a:pPr rtl="0">
              <a:buNone/>
            </a:pPr>
            <a:r>
              <a:rPr lang="en-US" sz="1200" b="0" i="0" u="none" strike="noStrike" dirty="0">
                <a:solidFill>
                  <a:srgbClr val="FFFFFF"/>
                </a:solidFill>
                <a:effectLst/>
                <a:latin typeface="Roboto" panose="02000000000000000000" pitchFamily="2" charset="0"/>
              </a:rPr>
              <a:t>Copy</a:t>
            </a:r>
            <a:endParaRPr lang="en-US" b="0" dirty="0">
              <a:effectLst/>
            </a:endParaRPr>
          </a:p>
          <a:p>
            <a:pPr rtl="0">
              <a:spcBef>
                <a:spcPts val="1200"/>
              </a:spcBef>
              <a:spcAft>
                <a:spcPts val="1200"/>
              </a:spcAft>
              <a:buNone/>
            </a:pPr>
            <a:r>
              <a:rPr lang="en-US" sz="1200" b="0" i="0" u="none" strike="noStrike" dirty="0">
                <a:solidFill>
                  <a:srgbClr val="81A1C1"/>
                </a:solidFill>
                <a:effectLst/>
                <a:latin typeface="Roboto" panose="02000000000000000000" pitchFamily="2" charset="0"/>
              </a:rPr>
              <a:t>-</a:t>
            </a:r>
            <a:r>
              <a:rPr lang="en-US" sz="1200" b="0" i="0" u="none" strike="noStrike" dirty="0">
                <a:solidFill>
                  <a:srgbClr val="FFFFFF"/>
                </a:solidFill>
                <a:effectLst/>
                <a:latin typeface="Roboto" panose="02000000000000000000" pitchFamily="2" charset="0"/>
              </a:rPr>
              <a:t> </a:t>
            </a:r>
            <a:r>
              <a:rPr lang="en-US" sz="1200" b="0" i="0" u="none" strike="noStrike" dirty="0">
                <a:solidFill>
                  <a:srgbClr val="81A1C1"/>
                </a:solidFill>
                <a:effectLst/>
                <a:latin typeface="Roboto" panose="02000000000000000000" pitchFamily="2" charset="0"/>
              </a:rPr>
              <a:t>`</a:t>
            </a:r>
            <a:r>
              <a:rPr lang="en-US" sz="1200" b="0" i="0" u="none" strike="noStrike" dirty="0" err="1">
                <a:solidFill>
                  <a:srgbClr val="81A1C1"/>
                </a:solidFill>
                <a:effectLst/>
                <a:latin typeface="Roboto" panose="02000000000000000000" pitchFamily="2" charset="0"/>
              </a:rPr>
              <a:t>include_deleted</a:t>
            </a:r>
            <a:r>
              <a:rPr lang="en-US" sz="1200" b="0" i="0" u="none" strike="noStrike" dirty="0">
                <a:solidFill>
                  <a:srgbClr val="81A1C1"/>
                </a:solidFill>
                <a:effectLst/>
                <a:latin typeface="Roboto" panose="02000000000000000000" pitchFamily="2" charset="0"/>
              </a:rPr>
              <a:t>`</a:t>
            </a:r>
            <a:r>
              <a:rPr lang="en-US" sz="1200" b="0" i="0" u="none" strike="noStrike" dirty="0">
                <a:solidFill>
                  <a:srgbClr val="FFFFFF"/>
                </a:solidFill>
                <a:effectLst/>
                <a:latin typeface="Roboto" panose="02000000000000000000" pitchFamily="2" charset="0"/>
              </a:rPr>
              <a:t> (</a:t>
            </a:r>
            <a:r>
              <a:rPr lang="en-US" sz="1200" b="0" i="0" u="none" strike="noStrike" dirty="0" err="1">
                <a:solidFill>
                  <a:srgbClr val="FFFFFF"/>
                </a:solidFill>
                <a:effectLst/>
                <a:latin typeface="Roboto" panose="02000000000000000000" pitchFamily="2" charset="0"/>
              </a:rPr>
              <a:t>boolean</a:t>
            </a:r>
            <a:r>
              <a:rPr lang="en-US" sz="1200" b="0" i="0" u="none" strike="noStrike" dirty="0">
                <a:solidFill>
                  <a:srgbClr val="FFFFFF"/>
                </a:solidFill>
                <a:effectLst/>
                <a:latin typeface="Roboto" panose="02000000000000000000" pitchFamily="2" charset="0"/>
              </a:rPr>
              <a:t>): If </a:t>
            </a:r>
            <a:r>
              <a:rPr lang="en-US" sz="1200" b="0" i="0" u="none" strike="noStrike" dirty="0">
                <a:solidFill>
                  <a:srgbClr val="81A1C1"/>
                </a:solidFill>
                <a:effectLst/>
                <a:latin typeface="Roboto" panose="02000000000000000000" pitchFamily="2" charset="0"/>
              </a:rPr>
              <a:t>`true`</a:t>
            </a:r>
            <a:r>
              <a:rPr lang="en-US" sz="1200" b="0" i="0" u="none" strike="noStrike" dirty="0">
                <a:solidFill>
                  <a:srgbClr val="FFFFFF"/>
                </a:solidFill>
                <a:effectLst/>
                <a:latin typeface="Roboto" panose="02000000000000000000" pitchFamily="2" charset="0"/>
              </a:rPr>
              <a:t>, returns deleted users.  </a:t>
            </a:r>
            <a:endParaRPr lang="en-US" b="0" dirty="0">
              <a:effectLst/>
            </a:endParaRPr>
          </a:p>
          <a:p>
            <a:pPr rtl="0">
              <a:buNone/>
            </a:pPr>
            <a:r>
              <a:rPr lang="en-US" sz="1200" b="0" i="0" u="none" strike="noStrike" dirty="0">
                <a:solidFill>
                  <a:srgbClr val="81A1C1"/>
                </a:solidFill>
                <a:effectLst/>
                <a:latin typeface="Roboto" panose="02000000000000000000" pitchFamily="2" charset="0"/>
              </a:rPr>
              <a:t>-</a:t>
            </a:r>
            <a:r>
              <a:rPr lang="en-US" sz="1200" b="0" i="0" u="none" strike="noStrike" dirty="0">
                <a:solidFill>
                  <a:srgbClr val="FFFFFF"/>
                </a:solidFill>
                <a:effectLst/>
                <a:latin typeface="Roboto" panose="02000000000000000000" pitchFamily="2" charset="0"/>
              </a:rPr>
              <a:t> </a:t>
            </a:r>
            <a:r>
              <a:rPr lang="en-US" sz="1200" b="0" i="0" u="none" strike="noStrike" dirty="0">
                <a:solidFill>
                  <a:srgbClr val="81A1C1"/>
                </a:solidFill>
                <a:effectLst/>
                <a:latin typeface="Roboto" panose="02000000000000000000" pitchFamily="2" charset="0"/>
              </a:rPr>
              <a:t>`limit`</a:t>
            </a:r>
            <a:r>
              <a:rPr lang="en-US" sz="1200" b="0" i="0" u="none" strike="noStrike" dirty="0">
                <a:solidFill>
                  <a:srgbClr val="FFFFFF"/>
                </a:solidFill>
                <a:effectLst/>
                <a:latin typeface="Roboto" panose="02000000000000000000" pitchFamily="2" charset="0"/>
              </a:rPr>
              <a:t> (integer): Maximum number of users to return (default: 50). </a:t>
            </a:r>
            <a:endParaRPr lang="en-US" b="0" dirty="0">
              <a:effectLst/>
            </a:endParaRPr>
          </a:p>
          <a:p>
            <a:pPr rtl="0">
              <a:buNone/>
            </a:pPr>
            <a:r>
              <a:rPr lang="en-US" sz="1200" b="1" i="0" u="none" strike="noStrike" dirty="0">
                <a:solidFill>
                  <a:srgbClr val="404040"/>
                </a:solidFill>
                <a:effectLst/>
                <a:latin typeface="Roboto" panose="02000000000000000000" pitchFamily="2" charset="0"/>
              </a:rPr>
              <a:t>Reality:</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GitHub’s API does </a:t>
            </a:r>
            <a:r>
              <a:rPr lang="en-US" sz="1200" b="1" i="0" u="none" strike="noStrike" dirty="0">
                <a:solidFill>
                  <a:srgbClr val="404040"/>
                </a:solidFill>
                <a:effectLst/>
                <a:latin typeface="Roboto" panose="02000000000000000000" pitchFamily="2" charset="0"/>
              </a:rPr>
              <a:t>not</a:t>
            </a:r>
            <a:r>
              <a:rPr lang="en-US" sz="1200" b="0" i="0" u="none" strike="noStrike" dirty="0">
                <a:solidFill>
                  <a:srgbClr val="404040"/>
                </a:solidFill>
                <a:effectLst/>
                <a:latin typeface="Roboto" panose="02000000000000000000" pitchFamily="2" charset="0"/>
              </a:rPr>
              <a:t> have these parameters. The AI invented them, which could mislead developers and cause errors in their code.</a:t>
            </a:r>
            <a:endParaRPr lang="en-US" b="0" dirty="0">
              <a:effectLst/>
            </a:endParaRPr>
          </a:p>
          <a:p>
            <a:pPr rtl="0">
              <a:spcBef>
                <a:spcPts val="1400"/>
              </a:spcBef>
              <a:spcAft>
                <a:spcPts val="400"/>
              </a:spcAft>
              <a:buNone/>
            </a:pPr>
            <a:r>
              <a:rPr lang="en-US" sz="1200" b="1" i="0" u="none" strike="noStrike" dirty="0">
                <a:solidFill>
                  <a:srgbClr val="404040"/>
                </a:solidFill>
                <a:effectLst/>
                <a:latin typeface="Roboto" panose="02000000000000000000" pitchFamily="2" charset="0"/>
              </a:rPr>
              <a:t>2. Outdated or Imagined Software Features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"How do I use the 'smart autofill' feature in Microsoft Excel 2023?"</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a:t>
            </a:r>
            <a:endParaRPr lang="en-US" b="0" dirty="0">
              <a:effectLst/>
            </a:endParaRPr>
          </a:p>
          <a:p>
            <a:pPr rtl="0">
              <a:spcBef>
                <a:spcPts val="1200"/>
              </a:spcBef>
              <a:buNone/>
            </a:pPr>
            <a:r>
              <a:rPr lang="en-US" sz="1200" b="0" i="0" u="none" strike="noStrike" dirty="0">
                <a:solidFill>
                  <a:srgbClr val="404040"/>
                </a:solidFill>
                <a:effectLst/>
                <a:latin typeface="Roboto" panose="02000000000000000000" pitchFamily="2" charset="0"/>
              </a:rPr>
              <a:t>"In Excel 2023, go to </a:t>
            </a:r>
            <a:r>
              <a:rPr lang="en-US" sz="1200" b="1" i="0" u="none" strike="noStrike" dirty="0">
                <a:solidFill>
                  <a:srgbClr val="404040"/>
                </a:solidFill>
                <a:effectLst/>
                <a:latin typeface="Roboto" panose="02000000000000000000" pitchFamily="2" charset="0"/>
              </a:rPr>
              <a:t>Data &gt; Smart Autofill</a:t>
            </a:r>
            <a:r>
              <a:rPr lang="en-US" sz="1200" b="0" i="0" u="none" strike="noStrike" dirty="0">
                <a:solidFill>
                  <a:srgbClr val="404040"/>
                </a:solidFill>
                <a:effectLst/>
                <a:latin typeface="Roboto" panose="02000000000000000000" pitchFamily="2" charset="0"/>
              </a:rPr>
              <a:t> to let AI predict and fill your spreadsheet cells automatically."</a:t>
            </a:r>
            <a:endParaRPr lang="en-US" b="0" dirty="0">
              <a:effectLst/>
            </a:endParaRPr>
          </a:p>
          <a:p>
            <a:pPr rtl="0">
              <a:buNone/>
            </a:pPr>
            <a:r>
              <a:rPr lang="en-US" sz="1200" b="1" i="0" u="none" strike="noStrike" dirty="0">
                <a:solidFill>
                  <a:srgbClr val="404040"/>
                </a:solidFill>
                <a:effectLst/>
                <a:latin typeface="Roboto" panose="02000000000000000000" pitchFamily="2" charset="0"/>
              </a:rPr>
              <a:t>Reality:</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No such feature exists in Excel 2023 (as of today). The AI fabricated it, potentially causing confusion for users searching for a nonexistent tool.</a:t>
            </a:r>
            <a:endParaRPr lang="en-US" b="0" dirty="0">
              <a:effectLst/>
            </a:endParaRPr>
          </a:p>
          <a:p>
            <a:pPr rtl="0">
              <a:spcBef>
                <a:spcPts val="1400"/>
              </a:spcBef>
              <a:spcAft>
                <a:spcPts val="400"/>
              </a:spcAft>
              <a:buNone/>
            </a:pPr>
            <a:r>
              <a:rPr lang="en-US" sz="1200" b="1" i="0" u="none" strike="noStrike" dirty="0">
                <a:solidFill>
                  <a:srgbClr val="404040"/>
                </a:solidFill>
                <a:effectLst/>
                <a:latin typeface="Roboto" panose="02000000000000000000" pitchFamily="2" charset="0"/>
              </a:rPr>
              <a:t>3. False Security Recommendations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"What’s the best way to store passwords in a Python application?"</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a:t>
            </a:r>
            <a:endParaRPr lang="en-US" b="0" dirty="0">
              <a:effectLst/>
            </a:endParaRPr>
          </a:p>
          <a:p>
            <a:pPr rtl="0">
              <a:spcBef>
                <a:spcPts val="1200"/>
              </a:spcBef>
              <a:buNone/>
            </a:pPr>
            <a:r>
              <a:rPr lang="en-US" sz="1200" b="0" i="0" u="none" strike="noStrike" dirty="0">
                <a:solidFill>
                  <a:srgbClr val="404040"/>
                </a:solidFill>
                <a:effectLst/>
                <a:latin typeface="Roboto" panose="02000000000000000000" pitchFamily="2" charset="0"/>
              </a:rPr>
              <a:t>"You can use </a:t>
            </a:r>
            <a:r>
              <a:rPr lang="en-US" sz="1200" b="0" i="0" u="none" strike="noStrike" dirty="0">
                <a:solidFill>
                  <a:srgbClr val="404040"/>
                </a:solidFill>
                <a:effectLst/>
                <a:latin typeface="Roboto Mono" panose="00000009000000000000" pitchFamily="49" charset="0"/>
              </a:rPr>
              <a:t>MD5</a:t>
            </a:r>
            <a:r>
              <a:rPr lang="en-US" sz="1200" b="0" i="0" u="none" strike="noStrike" dirty="0">
                <a:solidFill>
                  <a:srgbClr val="404040"/>
                </a:solidFill>
                <a:effectLst/>
                <a:latin typeface="Roboto" panose="02000000000000000000" pitchFamily="2" charset="0"/>
              </a:rPr>
              <a:t> hashing with a salt for secure password storage."</a:t>
            </a:r>
            <a:endParaRPr lang="en-US" b="0" dirty="0">
              <a:effectLst/>
            </a:endParaRPr>
          </a:p>
          <a:p>
            <a:pPr rtl="0">
              <a:buNone/>
            </a:pPr>
            <a:r>
              <a:rPr lang="en-US" sz="1200" b="1" i="0" u="none" strike="noStrike" dirty="0">
                <a:solidFill>
                  <a:srgbClr val="404040"/>
                </a:solidFill>
                <a:effectLst/>
                <a:latin typeface="Roboto" panose="02000000000000000000" pitchFamily="2" charset="0"/>
              </a:rPr>
              <a:t>Reality:</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MD5 is cryptographically broken and </a:t>
            </a:r>
            <a:r>
              <a:rPr lang="en-US" sz="1200" b="1" i="0" u="none" strike="noStrike" dirty="0">
                <a:solidFill>
                  <a:srgbClr val="404040"/>
                </a:solidFill>
                <a:effectLst/>
                <a:latin typeface="Roboto" panose="02000000000000000000" pitchFamily="2" charset="0"/>
              </a:rPr>
              <a:t>not</a:t>
            </a:r>
            <a:r>
              <a:rPr lang="en-US" sz="1200" b="0" i="0" u="none" strike="noStrike" dirty="0">
                <a:solidFill>
                  <a:srgbClr val="404040"/>
                </a:solidFill>
                <a:effectLst/>
                <a:latin typeface="Roboto" panose="02000000000000000000" pitchFamily="2" charset="0"/>
              </a:rPr>
              <a:t> secure. The AI provided dangerously outdated advice, which could lead to security vulnerabilities.</a:t>
            </a:r>
            <a:endParaRPr lang="en-US" b="0" dirty="0">
              <a:effectLst/>
            </a:endParaRPr>
          </a:p>
          <a:p>
            <a:pPr rtl="0">
              <a:spcBef>
                <a:spcPts val="1400"/>
              </a:spcBef>
              <a:spcAft>
                <a:spcPts val="400"/>
              </a:spcAft>
              <a:buNone/>
            </a:pPr>
            <a:r>
              <a:rPr lang="en-US" sz="1200" b="1" i="0" u="none" strike="noStrike" dirty="0">
                <a:solidFill>
                  <a:srgbClr val="404040"/>
                </a:solidFill>
                <a:effectLst/>
                <a:latin typeface="Roboto" panose="02000000000000000000" pitchFamily="2" charset="0"/>
              </a:rPr>
              <a:t>4. Misleading Code Examples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"Show me Python code to read a CSV file with Pandas."</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a:t>
            </a:r>
            <a:endParaRPr lang="en-US" b="0" dirty="0">
              <a:effectLst/>
            </a:endParaRPr>
          </a:p>
          <a:p>
            <a:pPr rtl="0">
              <a:buNone/>
            </a:pPr>
            <a:r>
              <a:rPr lang="en-US" sz="1200" b="0" i="0" u="none" strike="noStrike" dirty="0">
                <a:solidFill>
                  <a:srgbClr val="FFFFFF"/>
                </a:solidFill>
                <a:effectLst/>
                <a:latin typeface="Roboto" panose="02000000000000000000" pitchFamily="2" charset="0"/>
              </a:rPr>
              <a:t>python</a:t>
            </a:r>
            <a:endParaRPr lang="en-US" b="0" dirty="0">
              <a:effectLst/>
            </a:endParaRPr>
          </a:p>
          <a:p>
            <a:pPr rtl="0">
              <a:buNone/>
            </a:pPr>
            <a:r>
              <a:rPr lang="en-US" sz="1200" b="0" i="0" u="none" strike="noStrike" dirty="0">
                <a:solidFill>
                  <a:srgbClr val="FFFFFF"/>
                </a:solidFill>
                <a:effectLst/>
                <a:latin typeface="Roboto" panose="02000000000000000000" pitchFamily="2" charset="0"/>
              </a:rPr>
              <a:t>Copy</a:t>
            </a:r>
            <a:endParaRPr lang="en-US" b="0" dirty="0">
              <a:effectLst/>
            </a:endParaRPr>
          </a:p>
          <a:p>
            <a:pPr rtl="0">
              <a:spcBef>
                <a:spcPts val="1200"/>
              </a:spcBef>
              <a:spcAft>
                <a:spcPts val="1200"/>
              </a:spcAft>
              <a:buNone/>
            </a:pPr>
            <a:r>
              <a:rPr lang="en-US" sz="1200" b="0" i="0" u="none" strike="noStrike" dirty="0">
                <a:solidFill>
                  <a:srgbClr val="81A1C1"/>
                </a:solidFill>
                <a:effectLst/>
                <a:latin typeface="Roboto" panose="02000000000000000000" pitchFamily="2" charset="0"/>
              </a:rPr>
              <a:t>import</a:t>
            </a:r>
            <a:r>
              <a:rPr lang="en-US" sz="1200" b="0" i="0" u="none" strike="noStrike" dirty="0">
                <a:solidFill>
                  <a:srgbClr val="FFFFFF"/>
                </a:solidFill>
                <a:effectLst/>
                <a:latin typeface="Roboto" panose="02000000000000000000" pitchFamily="2" charset="0"/>
              </a:rPr>
              <a:t> pandas </a:t>
            </a:r>
            <a:r>
              <a:rPr lang="en-US" sz="1200" b="0" i="0" u="none" strike="noStrike" dirty="0">
                <a:solidFill>
                  <a:srgbClr val="81A1C1"/>
                </a:solidFill>
                <a:effectLst/>
                <a:latin typeface="Roboto" panose="02000000000000000000" pitchFamily="2" charset="0"/>
              </a:rPr>
              <a:t>as</a:t>
            </a:r>
            <a:r>
              <a:rPr lang="en-US" sz="1200" b="0" i="0" u="none" strike="noStrike" dirty="0">
                <a:solidFill>
                  <a:srgbClr val="FFFFFF"/>
                </a:solidFill>
                <a:effectLst/>
                <a:latin typeface="Roboto" panose="02000000000000000000" pitchFamily="2" charset="0"/>
              </a:rPr>
              <a:t> pd  </a:t>
            </a:r>
            <a:endParaRPr lang="en-US" b="0" dirty="0">
              <a:effectLst/>
            </a:endParaRPr>
          </a:p>
          <a:p>
            <a:pPr rtl="0">
              <a:buNone/>
            </a:pPr>
            <a:r>
              <a:rPr lang="en-US" sz="1200" b="0" i="0" u="none" strike="noStrike" dirty="0" err="1">
                <a:solidFill>
                  <a:srgbClr val="FFFFFF"/>
                </a:solidFill>
                <a:effectLst/>
                <a:latin typeface="Roboto" panose="02000000000000000000" pitchFamily="2" charset="0"/>
              </a:rPr>
              <a:t>df</a:t>
            </a:r>
            <a:r>
              <a:rPr lang="en-US" sz="1200" b="0" i="0" u="none" strike="noStrike" dirty="0">
                <a:solidFill>
                  <a:srgbClr val="FFFFFF"/>
                </a:solidFill>
                <a:effectLst/>
                <a:latin typeface="Roboto" panose="02000000000000000000" pitchFamily="2" charset="0"/>
              </a:rPr>
              <a:t> </a:t>
            </a:r>
            <a:r>
              <a:rPr lang="en-US" sz="1200" b="0" i="0" u="none" strike="noStrike" dirty="0">
                <a:solidFill>
                  <a:srgbClr val="81A1C1"/>
                </a:solidFill>
                <a:effectLst/>
                <a:latin typeface="Roboto" panose="02000000000000000000" pitchFamily="2" charset="0"/>
              </a:rPr>
              <a:t>=</a:t>
            </a:r>
            <a:r>
              <a:rPr lang="en-US" sz="1200" b="0" i="0" u="none" strike="noStrike" dirty="0">
                <a:solidFill>
                  <a:srgbClr val="FFFFFF"/>
                </a:solidFill>
                <a:effectLst/>
                <a:latin typeface="Roboto" panose="02000000000000000000" pitchFamily="2" charset="0"/>
              </a:rPr>
              <a:t> </a:t>
            </a:r>
            <a:r>
              <a:rPr lang="en-US" sz="1200" b="0" i="0" u="none" strike="noStrike" dirty="0" err="1">
                <a:solidFill>
                  <a:srgbClr val="FFFFFF"/>
                </a:solidFill>
                <a:effectLst/>
                <a:latin typeface="Roboto" panose="02000000000000000000" pitchFamily="2" charset="0"/>
              </a:rPr>
              <a:t>pd</a:t>
            </a:r>
            <a:r>
              <a:rPr lang="en-US" sz="1200" b="0" i="0" u="none" strike="noStrike" dirty="0" err="1">
                <a:solidFill>
                  <a:srgbClr val="81A1C1"/>
                </a:solidFill>
                <a:effectLst/>
                <a:latin typeface="Roboto" panose="02000000000000000000" pitchFamily="2" charset="0"/>
              </a:rPr>
              <a:t>.</a:t>
            </a:r>
            <a:r>
              <a:rPr lang="en-US" sz="1200" b="0" i="0" u="none" strike="noStrike" dirty="0" err="1">
                <a:solidFill>
                  <a:srgbClr val="FFFFFF"/>
                </a:solidFill>
                <a:effectLst/>
                <a:latin typeface="Roboto" panose="02000000000000000000" pitchFamily="2" charset="0"/>
              </a:rPr>
              <a:t>read_csv</a:t>
            </a:r>
            <a:r>
              <a:rPr lang="en-US" sz="1200" b="0" i="0" u="none" strike="noStrike" dirty="0">
                <a:solidFill>
                  <a:srgbClr val="81A1C1"/>
                </a:solidFill>
                <a:effectLst/>
                <a:latin typeface="Roboto" panose="02000000000000000000" pitchFamily="2" charset="0"/>
              </a:rPr>
              <a:t>(</a:t>
            </a:r>
            <a:r>
              <a:rPr lang="en-US" sz="1200" b="0" i="0" u="none" strike="noStrike" dirty="0">
                <a:solidFill>
                  <a:srgbClr val="A3BE8C"/>
                </a:solidFill>
                <a:effectLst/>
                <a:latin typeface="Roboto" panose="02000000000000000000" pitchFamily="2" charset="0"/>
              </a:rPr>
              <a:t>'file.csv'</a:t>
            </a:r>
            <a:r>
              <a:rPr lang="en-US" sz="1200" b="0" i="0" u="none" strike="noStrike" dirty="0">
                <a:solidFill>
                  <a:srgbClr val="81A1C1"/>
                </a:solidFill>
                <a:effectLst/>
                <a:latin typeface="Roboto" panose="02000000000000000000" pitchFamily="2" charset="0"/>
              </a:rPr>
              <a:t>,</a:t>
            </a:r>
            <a:r>
              <a:rPr lang="en-US" sz="1200" b="0" i="0" u="none" strike="noStrike" dirty="0">
                <a:solidFill>
                  <a:srgbClr val="FFFFFF"/>
                </a:solidFill>
                <a:effectLst/>
                <a:latin typeface="Roboto" panose="02000000000000000000" pitchFamily="2" charset="0"/>
              </a:rPr>
              <a:t> encoding</a:t>
            </a:r>
            <a:r>
              <a:rPr lang="en-US" sz="1200" b="0" i="0" u="none" strike="noStrike" dirty="0">
                <a:solidFill>
                  <a:srgbClr val="81A1C1"/>
                </a:solidFill>
                <a:effectLst/>
                <a:latin typeface="Roboto" panose="02000000000000000000" pitchFamily="2" charset="0"/>
              </a:rPr>
              <a:t>=</a:t>
            </a:r>
            <a:r>
              <a:rPr lang="en-US" sz="1200" b="0" i="0" u="none" strike="noStrike" dirty="0">
                <a:solidFill>
                  <a:srgbClr val="A3BE8C"/>
                </a:solidFill>
                <a:effectLst/>
                <a:latin typeface="Roboto" panose="02000000000000000000" pitchFamily="2" charset="0"/>
              </a:rPr>
              <a:t>'utf-16'</a:t>
            </a:r>
            <a:r>
              <a:rPr lang="en-US" sz="1200" b="0" i="0" u="none" strike="noStrike" dirty="0">
                <a:solidFill>
                  <a:srgbClr val="81A1C1"/>
                </a:solidFill>
                <a:effectLst/>
                <a:latin typeface="Roboto" panose="02000000000000000000" pitchFamily="2" charset="0"/>
              </a:rPr>
              <a:t>)</a:t>
            </a:r>
            <a:r>
              <a:rPr lang="en-US" sz="1200" b="0" i="0" u="none" strike="noStrike" dirty="0">
                <a:solidFill>
                  <a:srgbClr val="FFFFFF"/>
                </a:solidFill>
                <a:effectLst/>
                <a:latin typeface="Roboto" panose="02000000000000000000" pitchFamily="2" charset="0"/>
              </a:rPr>
              <a:t> </a:t>
            </a:r>
            <a:endParaRPr lang="en-US" b="0" dirty="0">
              <a:effectLst/>
            </a:endParaRPr>
          </a:p>
          <a:p>
            <a:pPr rtl="0">
              <a:buNone/>
            </a:pPr>
            <a:r>
              <a:rPr lang="en-US" sz="1200" b="1" i="0" u="none" strike="noStrike" dirty="0">
                <a:solidFill>
                  <a:srgbClr val="404040"/>
                </a:solidFill>
                <a:effectLst/>
                <a:latin typeface="Roboto" panose="02000000000000000000" pitchFamily="2" charset="0"/>
              </a:rPr>
              <a:t>Problem:</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The AI assumes </a:t>
            </a:r>
            <a:r>
              <a:rPr lang="en-US" sz="1200" b="0" i="0" u="none" strike="noStrike" dirty="0">
                <a:solidFill>
                  <a:srgbClr val="404040"/>
                </a:solidFill>
                <a:effectLst/>
                <a:latin typeface="Roboto Mono" panose="00000009000000000000" pitchFamily="49" charset="0"/>
              </a:rPr>
              <a:t>utf-16</a:t>
            </a:r>
            <a:r>
              <a:rPr lang="en-US" sz="1200" b="0" i="0" u="none" strike="noStrike" dirty="0">
                <a:solidFill>
                  <a:srgbClr val="404040"/>
                </a:solidFill>
                <a:effectLst/>
                <a:latin typeface="Roboto" panose="02000000000000000000" pitchFamily="2" charset="0"/>
              </a:rPr>
              <a:t> encoding without context. If the file is actually </a:t>
            </a:r>
            <a:r>
              <a:rPr lang="en-US" sz="1200" b="0" i="0" u="none" strike="noStrike" dirty="0">
                <a:solidFill>
                  <a:srgbClr val="404040"/>
                </a:solidFill>
                <a:effectLst/>
                <a:latin typeface="Roboto Mono" panose="00000009000000000000" pitchFamily="49" charset="0"/>
              </a:rPr>
              <a:t>utf-8</a:t>
            </a:r>
            <a:r>
              <a:rPr lang="en-US" sz="1200" b="0" i="0" u="none" strike="noStrike" dirty="0">
                <a:solidFill>
                  <a:srgbClr val="404040"/>
                </a:solidFill>
                <a:effectLst/>
                <a:latin typeface="Roboto" panose="02000000000000000000" pitchFamily="2" charset="0"/>
              </a:rPr>
              <a:t>, this could cause errors. A human writer would clarify to check the file’s encoding first.</a:t>
            </a:r>
            <a:endParaRPr lang="en-US" b="0" dirty="0">
              <a:effectLst/>
            </a:endParaRPr>
          </a:p>
          <a:p>
            <a:pPr rtl="0">
              <a:spcBef>
                <a:spcPts val="1400"/>
              </a:spcBef>
              <a:spcAft>
                <a:spcPts val="400"/>
              </a:spcAft>
              <a:buNone/>
            </a:pPr>
            <a:r>
              <a:rPr lang="en-US" sz="1200" b="1" i="0" u="none" strike="noStrike" dirty="0">
                <a:solidFill>
                  <a:srgbClr val="404040"/>
                </a:solidFill>
                <a:effectLst/>
                <a:latin typeface="Roboto" panose="02000000000000000000" pitchFamily="2" charset="0"/>
              </a:rPr>
              <a:t>5. Nonexistent Error Fixes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"How do I fix 'Error 0x80070005: Access Denied' in Windows?"</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a:t>
            </a:r>
            <a:endParaRPr lang="en-US" b="0" dirty="0">
              <a:effectLst/>
            </a:endParaRPr>
          </a:p>
          <a:p>
            <a:pPr rtl="0">
              <a:spcBef>
                <a:spcPts val="1200"/>
              </a:spcBef>
              <a:buNone/>
            </a:pPr>
            <a:r>
              <a:rPr lang="en-US" sz="1200" b="0" i="0" u="none" strike="noStrike" dirty="0">
                <a:solidFill>
                  <a:srgbClr val="404040"/>
                </a:solidFill>
                <a:effectLst/>
                <a:latin typeface="Roboto" panose="02000000000000000000" pitchFamily="2" charset="0"/>
              </a:rPr>
              <a:t>"Run the command </a:t>
            </a:r>
            <a:r>
              <a:rPr lang="en-US" sz="1200" b="0" i="0" u="none" strike="noStrike" dirty="0" err="1">
                <a:solidFill>
                  <a:srgbClr val="404040"/>
                </a:solidFill>
                <a:effectLst/>
                <a:latin typeface="Roboto Mono" panose="00000009000000000000" pitchFamily="49" charset="0"/>
              </a:rPr>
              <a:t>chkdsk</a:t>
            </a:r>
            <a:r>
              <a:rPr lang="en-US" sz="1200" b="0" i="0" u="none" strike="noStrike" dirty="0">
                <a:solidFill>
                  <a:srgbClr val="404040"/>
                </a:solidFill>
                <a:effectLst/>
                <a:latin typeface="Roboto Mono" panose="00000009000000000000" pitchFamily="49" charset="0"/>
              </a:rPr>
              <a:t> /f /r C:</a:t>
            </a:r>
            <a:r>
              <a:rPr lang="en-US" sz="1200" b="0" i="0" u="none" strike="noStrike" dirty="0">
                <a:solidFill>
                  <a:srgbClr val="404040"/>
                </a:solidFill>
                <a:effectLst/>
                <a:latin typeface="Roboto" panose="02000000000000000000" pitchFamily="2" charset="0"/>
              </a:rPr>
              <a:t> to resolve the issue."</a:t>
            </a:r>
            <a:endParaRPr lang="en-US" b="0" dirty="0">
              <a:effectLst/>
            </a:endParaRPr>
          </a:p>
          <a:p>
            <a:pPr rtl="0">
              <a:buNone/>
            </a:pPr>
            <a:r>
              <a:rPr lang="en-US" sz="1200" b="1" i="0" u="none" strike="noStrike" dirty="0">
                <a:solidFill>
                  <a:srgbClr val="404040"/>
                </a:solidFill>
                <a:effectLst/>
                <a:latin typeface="Roboto" panose="02000000000000000000" pitchFamily="2" charset="0"/>
              </a:rPr>
              <a:t>Reality:</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This command checks disk integrity but </a:t>
            </a:r>
            <a:r>
              <a:rPr lang="en-US" sz="1200" b="1" i="0" u="none" strike="noStrike" dirty="0">
                <a:solidFill>
                  <a:srgbClr val="404040"/>
                </a:solidFill>
                <a:effectLst/>
                <a:latin typeface="Roboto" panose="02000000000000000000" pitchFamily="2" charset="0"/>
              </a:rPr>
              <a:t>won’t</a:t>
            </a:r>
            <a:r>
              <a:rPr lang="en-US" sz="1200" b="0" i="0" u="none" strike="noStrike" dirty="0">
                <a:solidFill>
                  <a:srgbClr val="404040"/>
                </a:solidFill>
                <a:effectLst/>
                <a:latin typeface="Roboto" panose="02000000000000000000" pitchFamily="2" charset="0"/>
              </a:rPr>
              <a:t> fix an access-denied error. The AI provided an irrelevant solution confidently.</a:t>
            </a:r>
            <a:endParaRPr lang="en-US" b="0" dirty="0">
              <a:effectLst/>
            </a:endParaRPr>
          </a:p>
          <a:p>
            <a:pPr rtl="0">
              <a:spcBef>
                <a:spcPts val="1400"/>
              </a:spcBef>
              <a:spcAft>
                <a:spcPts val="400"/>
              </a:spcAft>
              <a:buNone/>
            </a:pPr>
            <a:r>
              <a:rPr lang="en-US" sz="1200" b="1" i="0" u="none" strike="noStrike" dirty="0">
                <a:solidFill>
                  <a:srgbClr val="404040"/>
                </a:solidFill>
                <a:effectLst/>
                <a:latin typeface="Roboto" panose="02000000000000000000" pitchFamily="2" charset="0"/>
              </a:rPr>
              <a:t>6. Imaginary Best Practices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"What’s the best way to structure a technical document?"</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a:t>
            </a:r>
            <a:endParaRPr lang="en-US" b="0" dirty="0">
              <a:effectLst/>
            </a:endParaRPr>
          </a:p>
          <a:p>
            <a:pPr rtl="0">
              <a:spcBef>
                <a:spcPts val="1200"/>
              </a:spcBef>
              <a:buNone/>
            </a:pPr>
            <a:r>
              <a:rPr lang="en-US" sz="1200" b="0" i="0" u="none" strike="noStrike" dirty="0">
                <a:solidFill>
                  <a:srgbClr val="404040"/>
                </a:solidFill>
                <a:effectLst/>
                <a:latin typeface="Roboto" panose="02000000000000000000" pitchFamily="2" charset="0"/>
              </a:rPr>
              <a:t>"Always use </a:t>
            </a:r>
            <a:r>
              <a:rPr lang="en-US" sz="1200" b="1" i="0" u="none" strike="noStrike" dirty="0">
                <a:solidFill>
                  <a:srgbClr val="404040"/>
                </a:solidFill>
                <a:effectLst/>
                <a:latin typeface="Roboto" panose="02000000000000000000" pitchFamily="2" charset="0"/>
              </a:rPr>
              <a:t>exactly five headings</a:t>
            </a:r>
            <a:r>
              <a:rPr lang="en-US" sz="1200" b="0" i="0" u="none" strike="noStrike" dirty="0">
                <a:solidFill>
                  <a:srgbClr val="404040"/>
                </a:solidFill>
                <a:effectLst/>
                <a:latin typeface="Roboto" panose="02000000000000000000" pitchFamily="2" charset="0"/>
              </a:rPr>
              <a:t> in every section for optimal readability."</a:t>
            </a:r>
            <a:endParaRPr lang="en-US" b="0" dirty="0">
              <a:effectLst/>
            </a:endParaRPr>
          </a:p>
          <a:p>
            <a:pPr>
              <a:buNone/>
            </a:pPr>
            <a:r>
              <a:rPr lang="en-US" sz="1200" b="1" i="0" u="none" strike="noStrike" dirty="0">
                <a:solidFill>
                  <a:srgbClr val="404040"/>
                </a:solidFill>
                <a:effectLst/>
                <a:latin typeface="Roboto" panose="02000000000000000000" pitchFamily="2" charset="0"/>
              </a:rPr>
              <a:t>Problem:</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This is an arbitrary, nonsensical rule. AI sometimes invents "best practices" that have no real basis in UX research.</a:t>
            </a:r>
            <a:endParaRPr lang="en-US" dirty="0"/>
          </a:p>
          <a:p>
            <a:pPr rtl="0">
              <a:spcBef>
                <a:spcPts val="1200"/>
              </a:spcBef>
              <a:spcAft>
                <a:spcPts val="1200"/>
              </a:spcAft>
              <a:buNone/>
            </a:pPr>
            <a:endParaRPr lang="en-US" dirty="0"/>
          </a:p>
        </p:txBody>
      </p:sp>
      <p:sp>
        <p:nvSpPr>
          <p:cNvPr id="4" name="Slide Number Placeholder 3">
            <a:extLst>
              <a:ext uri="{FF2B5EF4-FFF2-40B4-BE49-F238E27FC236}">
                <a16:creationId xmlns:a16="http://schemas.microsoft.com/office/drawing/2014/main" id="{E5DE66E7-B694-5429-41BC-5003E5097430}"/>
              </a:ext>
            </a:extLst>
          </p:cNvPr>
          <p:cNvSpPr>
            <a:spLocks noGrp="1"/>
          </p:cNvSpPr>
          <p:nvPr>
            <p:ph type="sldNum" sz="quarter" idx="5"/>
          </p:nvPr>
        </p:nvSpPr>
        <p:spPr/>
        <p:txBody>
          <a:bodyPr/>
          <a:lstStyle/>
          <a:p>
            <a:fld id="{C3FCA639-68D8-4338-B002-78A850B747C7}" type="slidenum">
              <a:rPr lang="en-US" smtClean="0"/>
              <a:t>7</a:t>
            </a:fld>
            <a:endParaRPr lang="en-US"/>
          </a:p>
        </p:txBody>
      </p:sp>
    </p:spTree>
    <p:extLst>
      <p:ext uri="{BB962C8B-B14F-4D97-AF65-F5344CB8AC3E}">
        <p14:creationId xmlns:p14="http://schemas.microsoft.com/office/powerpoint/2010/main" val="253894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B80EE-EDF7-7CF7-06DB-F18D29FCA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EB776-79E6-484B-5923-060D907607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AC3251-BF2B-451B-1C88-A1BE5E9ECE5B}"/>
              </a:ext>
            </a:extLst>
          </p:cNvPr>
          <p:cNvSpPr>
            <a:spLocks noGrp="1"/>
          </p:cNvSpPr>
          <p:nvPr>
            <p:ph type="body" idx="1"/>
          </p:nvPr>
        </p:nvSpPr>
        <p:spPr/>
        <p:txBody>
          <a:bodyPr/>
          <a:lstStyle/>
          <a:p>
            <a:pPr rtl="0">
              <a:spcBef>
                <a:spcPts val="1400"/>
              </a:spcBef>
              <a:spcAft>
                <a:spcPts val="400"/>
              </a:spcAft>
              <a:buNone/>
            </a:pPr>
            <a:r>
              <a:rPr lang="en-US" sz="1200" b="1" i="0" u="none" strike="noStrike" dirty="0">
                <a:solidFill>
                  <a:srgbClr val="404040"/>
                </a:solidFill>
                <a:effectLst/>
                <a:latin typeface="Roboto" panose="02000000000000000000" pitchFamily="2" charset="0"/>
              </a:rPr>
              <a:t>2. Outdated or Imagined Software Features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"How do I use the 'smart autofill' feature in Microsoft Excel 2023?"</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a:t>
            </a:r>
            <a:endParaRPr lang="en-US" b="0" dirty="0">
              <a:effectLst/>
            </a:endParaRPr>
          </a:p>
          <a:p>
            <a:pPr rtl="0">
              <a:spcBef>
                <a:spcPts val="1200"/>
              </a:spcBef>
              <a:buNone/>
            </a:pPr>
            <a:r>
              <a:rPr lang="en-US" sz="1200" b="0" i="0" u="none" strike="noStrike" dirty="0">
                <a:solidFill>
                  <a:srgbClr val="404040"/>
                </a:solidFill>
                <a:effectLst/>
                <a:latin typeface="Roboto" panose="02000000000000000000" pitchFamily="2" charset="0"/>
              </a:rPr>
              <a:t>"In Excel 2023, go to </a:t>
            </a:r>
            <a:r>
              <a:rPr lang="en-US" sz="1200" b="1" i="0" u="none" strike="noStrike" dirty="0">
                <a:solidFill>
                  <a:srgbClr val="404040"/>
                </a:solidFill>
                <a:effectLst/>
                <a:latin typeface="Roboto" panose="02000000000000000000" pitchFamily="2" charset="0"/>
              </a:rPr>
              <a:t>Data &gt; Smart Autofill</a:t>
            </a:r>
            <a:r>
              <a:rPr lang="en-US" sz="1200" b="0" i="0" u="none" strike="noStrike" dirty="0">
                <a:solidFill>
                  <a:srgbClr val="404040"/>
                </a:solidFill>
                <a:effectLst/>
                <a:latin typeface="Roboto" panose="02000000000000000000" pitchFamily="2" charset="0"/>
              </a:rPr>
              <a:t> to let AI predict and fill your spreadsheet cells automatically."</a:t>
            </a:r>
            <a:endParaRPr lang="en-US" b="0" dirty="0">
              <a:effectLst/>
            </a:endParaRPr>
          </a:p>
          <a:p>
            <a:pPr rtl="0">
              <a:buNone/>
            </a:pPr>
            <a:r>
              <a:rPr lang="en-US" sz="1200" b="1" i="0" u="none" strike="noStrike" dirty="0">
                <a:solidFill>
                  <a:srgbClr val="404040"/>
                </a:solidFill>
                <a:effectLst/>
                <a:latin typeface="Roboto" panose="02000000000000000000" pitchFamily="2" charset="0"/>
              </a:rPr>
              <a:t>Reality:</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No such feature exists in Excel 2023 (as of today). The AI fabricated it, potentially causing confusion for users searching for a nonexistent tool.</a:t>
            </a:r>
            <a:endParaRPr lang="en-US" b="0" dirty="0">
              <a:effectLst/>
            </a:endParaRPr>
          </a:p>
          <a:p>
            <a:pPr rtl="0">
              <a:spcBef>
                <a:spcPts val="1200"/>
              </a:spcBef>
              <a:spcAft>
                <a:spcPts val="1200"/>
              </a:spcAft>
              <a:buNone/>
            </a:pPr>
            <a:endParaRPr lang="en-US" dirty="0"/>
          </a:p>
        </p:txBody>
      </p:sp>
      <p:sp>
        <p:nvSpPr>
          <p:cNvPr id="4" name="Slide Number Placeholder 3">
            <a:extLst>
              <a:ext uri="{FF2B5EF4-FFF2-40B4-BE49-F238E27FC236}">
                <a16:creationId xmlns:a16="http://schemas.microsoft.com/office/drawing/2014/main" id="{50EE5867-63B8-F0D9-AFFA-A5D5256B4A71}"/>
              </a:ext>
            </a:extLst>
          </p:cNvPr>
          <p:cNvSpPr>
            <a:spLocks noGrp="1"/>
          </p:cNvSpPr>
          <p:nvPr>
            <p:ph type="sldNum" sz="quarter" idx="5"/>
          </p:nvPr>
        </p:nvSpPr>
        <p:spPr/>
        <p:txBody>
          <a:bodyPr/>
          <a:lstStyle/>
          <a:p>
            <a:fld id="{C3FCA639-68D8-4338-B002-78A850B747C7}" type="slidenum">
              <a:rPr lang="en-US" smtClean="0"/>
              <a:t>8</a:t>
            </a:fld>
            <a:endParaRPr lang="en-US"/>
          </a:p>
        </p:txBody>
      </p:sp>
    </p:spTree>
    <p:extLst>
      <p:ext uri="{BB962C8B-B14F-4D97-AF65-F5344CB8AC3E}">
        <p14:creationId xmlns:p14="http://schemas.microsoft.com/office/powerpoint/2010/main" val="398882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BDD03-6585-4F09-71C1-2AB64410AC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495414-2DD0-EBDC-DDCC-82926D4AFB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6F328E-0FDF-462B-FEB3-4992A51F64CC}"/>
              </a:ext>
            </a:extLst>
          </p:cNvPr>
          <p:cNvSpPr>
            <a:spLocks noGrp="1"/>
          </p:cNvSpPr>
          <p:nvPr>
            <p:ph type="body" idx="1"/>
          </p:nvPr>
        </p:nvSpPr>
        <p:spPr/>
        <p:txBody>
          <a:bodyPr/>
          <a:lstStyle/>
          <a:p>
            <a:pPr rtl="0">
              <a:spcBef>
                <a:spcPts val="1400"/>
              </a:spcBef>
              <a:spcAft>
                <a:spcPts val="400"/>
              </a:spcAft>
              <a:buNone/>
            </a:pPr>
            <a:r>
              <a:rPr lang="en-US" sz="1200" b="1" i="0" u="none" strike="noStrike" dirty="0">
                <a:solidFill>
                  <a:srgbClr val="404040"/>
                </a:solidFill>
                <a:effectLst/>
                <a:latin typeface="Roboto" panose="02000000000000000000" pitchFamily="2" charset="0"/>
              </a:rPr>
              <a:t>3. False Security Recommendations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"What’s the best way to store passwords in a Python application?"</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a:t>
            </a:r>
            <a:endParaRPr lang="en-US" b="0" dirty="0">
              <a:effectLst/>
            </a:endParaRPr>
          </a:p>
          <a:p>
            <a:pPr rtl="0">
              <a:spcBef>
                <a:spcPts val="1200"/>
              </a:spcBef>
              <a:buNone/>
            </a:pPr>
            <a:r>
              <a:rPr lang="en-US" sz="1200" b="0" i="0" u="none" strike="noStrike" dirty="0">
                <a:solidFill>
                  <a:srgbClr val="404040"/>
                </a:solidFill>
                <a:effectLst/>
                <a:latin typeface="Roboto" panose="02000000000000000000" pitchFamily="2" charset="0"/>
              </a:rPr>
              <a:t>"You can use </a:t>
            </a:r>
            <a:r>
              <a:rPr lang="en-US" sz="1200" b="0" i="0" u="none" strike="noStrike" dirty="0">
                <a:solidFill>
                  <a:srgbClr val="404040"/>
                </a:solidFill>
                <a:effectLst/>
                <a:latin typeface="Roboto Mono" panose="00000009000000000000" pitchFamily="49" charset="0"/>
              </a:rPr>
              <a:t>MD5</a:t>
            </a:r>
            <a:r>
              <a:rPr lang="en-US" sz="1200" b="0" i="0" u="none" strike="noStrike" dirty="0">
                <a:solidFill>
                  <a:srgbClr val="404040"/>
                </a:solidFill>
                <a:effectLst/>
                <a:latin typeface="Roboto" panose="02000000000000000000" pitchFamily="2" charset="0"/>
              </a:rPr>
              <a:t> hashing with a salt for secure password storage."</a:t>
            </a:r>
            <a:endParaRPr lang="en-US" b="0" dirty="0">
              <a:effectLst/>
            </a:endParaRPr>
          </a:p>
          <a:p>
            <a:pPr rtl="0">
              <a:buNone/>
            </a:pPr>
            <a:r>
              <a:rPr lang="en-US" sz="1200" b="1" i="0" u="none" strike="noStrike" dirty="0">
                <a:solidFill>
                  <a:srgbClr val="404040"/>
                </a:solidFill>
                <a:effectLst/>
                <a:latin typeface="Roboto" panose="02000000000000000000" pitchFamily="2" charset="0"/>
              </a:rPr>
              <a:t>Reality:</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MD5 is cryptographically broken and </a:t>
            </a:r>
            <a:r>
              <a:rPr lang="en-US" sz="1200" b="1" i="0" u="none" strike="noStrike" dirty="0">
                <a:solidFill>
                  <a:srgbClr val="404040"/>
                </a:solidFill>
                <a:effectLst/>
                <a:latin typeface="Roboto" panose="02000000000000000000" pitchFamily="2" charset="0"/>
              </a:rPr>
              <a:t>not</a:t>
            </a:r>
            <a:r>
              <a:rPr lang="en-US" sz="1200" b="0" i="0" u="none" strike="noStrike" dirty="0">
                <a:solidFill>
                  <a:srgbClr val="404040"/>
                </a:solidFill>
                <a:effectLst/>
                <a:latin typeface="Roboto" panose="02000000000000000000" pitchFamily="2" charset="0"/>
              </a:rPr>
              <a:t> secure. The AI provided dangerously outdated advice, which could lead to security vulnerabilities.</a:t>
            </a:r>
            <a:endParaRPr lang="en-US" b="0" dirty="0">
              <a:effectLst/>
            </a:endParaRPr>
          </a:p>
          <a:p>
            <a:pPr rtl="0">
              <a:spcBef>
                <a:spcPts val="1200"/>
              </a:spcBef>
              <a:spcAft>
                <a:spcPts val="1200"/>
              </a:spcAft>
              <a:buNone/>
            </a:pPr>
            <a:endParaRPr lang="en-US" dirty="0"/>
          </a:p>
        </p:txBody>
      </p:sp>
      <p:sp>
        <p:nvSpPr>
          <p:cNvPr id="4" name="Slide Number Placeholder 3">
            <a:extLst>
              <a:ext uri="{FF2B5EF4-FFF2-40B4-BE49-F238E27FC236}">
                <a16:creationId xmlns:a16="http://schemas.microsoft.com/office/drawing/2014/main" id="{E7A4A109-21FE-3B3A-D446-F063C10B1C61}"/>
              </a:ext>
            </a:extLst>
          </p:cNvPr>
          <p:cNvSpPr>
            <a:spLocks noGrp="1"/>
          </p:cNvSpPr>
          <p:nvPr>
            <p:ph type="sldNum" sz="quarter" idx="5"/>
          </p:nvPr>
        </p:nvSpPr>
        <p:spPr/>
        <p:txBody>
          <a:bodyPr/>
          <a:lstStyle/>
          <a:p>
            <a:fld id="{C3FCA639-68D8-4338-B002-78A850B747C7}" type="slidenum">
              <a:rPr lang="en-US" smtClean="0"/>
              <a:t>9</a:t>
            </a:fld>
            <a:endParaRPr lang="en-US"/>
          </a:p>
        </p:txBody>
      </p:sp>
    </p:spTree>
    <p:extLst>
      <p:ext uri="{BB962C8B-B14F-4D97-AF65-F5344CB8AC3E}">
        <p14:creationId xmlns:p14="http://schemas.microsoft.com/office/powerpoint/2010/main" val="1767419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04B8A-8C58-00AD-1457-A01FA1523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EF4E6-9028-8438-F768-914B5C1E6D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270A1-1E7C-F7C6-A29E-51E62A66FC6E}"/>
              </a:ext>
            </a:extLst>
          </p:cNvPr>
          <p:cNvSpPr>
            <a:spLocks noGrp="1"/>
          </p:cNvSpPr>
          <p:nvPr>
            <p:ph type="body" idx="1"/>
          </p:nvPr>
        </p:nvSpPr>
        <p:spPr/>
        <p:txBody>
          <a:bodyPr/>
          <a:lstStyle/>
          <a:p>
            <a:pPr rtl="0">
              <a:spcBef>
                <a:spcPts val="1400"/>
              </a:spcBef>
              <a:spcAft>
                <a:spcPts val="400"/>
              </a:spcAft>
              <a:buNone/>
            </a:pPr>
            <a:r>
              <a:rPr lang="en-US" sz="1200" b="1" i="0" u="none" strike="noStrike" dirty="0">
                <a:solidFill>
                  <a:srgbClr val="404040"/>
                </a:solidFill>
                <a:effectLst/>
                <a:latin typeface="Roboto" panose="02000000000000000000" pitchFamily="2" charset="0"/>
              </a:rPr>
              <a:t>4. Misleading Code Examples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"Show me Python code to read a CSV file with Pandas."</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a:t>
            </a:r>
            <a:endParaRPr lang="en-US" b="0" dirty="0">
              <a:effectLst/>
            </a:endParaRPr>
          </a:p>
          <a:p>
            <a:pPr rtl="0">
              <a:buNone/>
            </a:pPr>
            <a:r>
              <a:rPr lang="en-US" sz="1200" b="0" i="0" u="none" strike="noStrike" dirty="0">
                <a:solidFill>
                  <a:srgbClr val="FFFFFF"/>
                </a:solidFill>
                <a:effectLst/>
                <a:latin typeface="Roboto" panose="02000000000000000000" pitchFamily="2" charset="0"/>
              </a:rPr>
              <a:t>python</a:t>
            </a:r>
            <a:endParaRPr lang="en-US" b="0" dirty="0">
              <a:effectLst/>
            </a:endParaRPr>
          </a:p>
          <a:p>
            <a:pPr rtl="0">
              <a:buNone/>
            </a:pPr>
            <a:r>
              <a:rPr lang="en-US" sz="1200" b="0" i="0" u="none" strike="noStrike" dirty="0">
                <a:solidFill>
                  <a:srgbClr val="FFFFFF"/>
                </a:solidFill>
                <a:effectLst/>
                <a:latin typeface="Roboto" panose="02000000000000000000" pitchFamily="2" charset="0"/>
              </a:rPr>
              <a:t>Copy</a:t>
            </a:r>
            <a:endParaRPr lang="en-US" b="0" dirty="0">
              <a:effectLst/>
            </a:endParaRPr>
          </a:p>
          <a:p>
            <a:pPr rtl="0">
              <a:spcBef>
                <a:spcPts val="1200"/>
              </a:spcBef>
              <a:spcAft>
                <a:spcPts val="1200"/>
              </a:spcAft>
              <a:buNone/>
            </a:pPr>
            <a:r>
              <a:rPr lang="en-US" sz="1200" b="0" i="0" u="none" strike="noStrike" dirty="0">
                <a:solidFill>
                  <a:srgbClr val="81A1C1"/>
                </a:solidFill>
                <a:effectLst/>
                <a:latin typeface="Roboto" panose="02000000000000000000" pitchFamily="2" charset="0"/>
              </a:rPr>
              <a:t>import</a:t>
            </a:r>
            <a:r>
              <a:rPr lang="en-US" sz="1200" b="0" i="0" u="none" strike="noStrike" dirty="0">
                <a:solidFill>
                  <a:srgbClr val="FFFFFF"/>
                </a:solidFill>
                <a:effectLst/>
                <a:latin typeface="Roboto" panose="02000000000000000000" pitchFamily="2" charset="0"/>
              </a:rPr>
              <a:t> pandas </a:t>
            </a:r>
            <a:r>
              <a:rPr lang="en-US" sz="1200" b="0" i="0" u="none" strike="noStrike" dirty="0">
                <a:solidFill>
                  <a:srgbClr val="81A1C1"/>
                </a:solidFill>
                <a:effectLst/>
                <a:latin typeface="Roboto" panose="02000000000000000000" pitchFamily="2" charset="0"/>
              </a:rPr>
              <a:t>as</a:t>
            </a:r>
            <a:r>
              <a:rPr lang="en-US" sz="1200" b="0" i="0" u="none" strike="noStrike" dirty="0">
                <a:solidFill>
                  <a:srgbClr val="FFFFFF"/>
                </a:solidFill>
                <a:effectLst/>
                <a:latin typeface="Roboto" panose="02000000000000000000" pitchFamily="2" charset="0"/>
              </a:rPr>
              <a:t> pd  </a:t>
            </a:r>
            <a:endParaRPr lang="en-US" b="0" dirty="0">
              <a:effectLst/>
            </a:endParaRPr>
          </a:p>
          <a:p>
            <a:pPr rtl="0">
              <a:buNone/>
            </a:pPr>
            <a:r>
              <a:rPr lang="en-US" sz="1200" b="0" i="0" u="none" strike="noStrike" dirty="0" err="1">
                <a:solidFill>
                  <a:srgbClr val="FFFFFF"/>
                </a:solidFill>
                <a:effectLst/>
                <a:latin typeface="Roboto" panose="02000000000000000000" pitchFamily="2" charset="0"/>
              </a:rPr>
              <a:t>df</a:t>
            </a:r>
            <a:r>
              <a:rPr lang="en-US" sz="1200" b="0" i="0" u="none" strike="noStrike" dirty="0">
                <a:solidFill>
                  <a:srgbClr val="FFFFFF"/>
                </a:solidFill>
                <a:effectLst/>
                <a:latin typeface="Roboto" panose="02000000000000000000" pitchFamily="2" charset="0"/>
              </a:rPr>
              <a:t> </a:t>
            </a:r>
            <a:r>
              <a:rPr lang="en-US" sz="1200" b="0" i="0" u="none" strike="noStrike" dirty="0">
                <a:solidFill>
                  <a:srgbClr val="81A1C1"/>
                </a:solidFill>
                <a:effectLst/>
                <a:latin typeface="Roboto" panose="02000000000000000000" pitchFamily="2" charset="0"/>
              </a:rPr>
              <a:t>=</a:t>
            </a:r>
            <a:r>
              <a:rPr lang="en-US" sz="1200" b="0" i="0" u="none" strike="noStrike" dirty="0">
                <a:solidFill>
                  <a:srgbClr val="FFFFFF"/>
                </a:solidFill>
                <a:effectLst/>
                <a:latin typeface="Roboto" panose="02000000000000000000" pitchFamily="2" charset="0"/>
              </a:rPr>
              <a:t> </a:t>
            </a:r>
            <a:r>
              <a:rPr lang="en-US" sz="1200" b="0" i="0" u="none" strike="noStrike" dirty="0" err="1">
                <a:solidFill>
                  <a:srgbClr val="FFFFFF"/>
                </a:solidFill>
                <a:effectLst/>
                <a:latin typeface="Roboto" panose="02000000000000000000" pitchFamily="2" charset="0"/>
              </a:rPr>
              <a:t>pd</a:t>
            </a:r>
            <a:r>
              <a:rPr lang="en-US" sz="1200" b="0" i="0" u="none" strike="noStrike" dirty="0" err="1">
                <a:solidFill>
                  <a:srgbClr val="81A1C1"/>
                </a:solidFill>
                <a:effectLst/>
                <a:latin typeface="Roboto" panose="02000000000000000000" pitchFamily="2" charset="0"/>
              </a:rPr>
              <a:t>.</a:t>
            </a:r>
            <a:r>
              <a:rPr lang="en-US" sz="1200" b="0" i="0" u="none" strike="noStrike" dirty="0" err="1">
                <a:solidFill>
                  <a:srgbClr val="FFFFFF"/>
                </a:solidFill>
                <a:effectLst/>
                <a:latin typeface="Roboto" panose="02000000000000000000" pitchFamily="2" charset="0"/>
              </a:rPr>
              <a:t>read_csv</a:t>
            </a:r>
            <a:r>
              <a:rPr lang="en-US" sz="1200" b="0" i="0" u="none" strike="noStrike" dirty="0">
                <a:solidFill>
                  <a:srgbClr val="81A1C1"/>
                </a:solidFill>
                <a:effectLst/>
                <a:latin typeface="Roboto" panose="02000000000000000000" pitchFamily="2" charset="0"/>
              </a:rPr>
              <a:t>(</a:t>
            </a:r>
            <a:r>
              <a:rPr lang="en-US" sz="1200" b="0" i="0" u="none" strike="noStrike" dirty="0">
                <a:solidFill>
                  <a:srgbClr val="A3BE8C"/>
                </a:solidFill>
                <a:effectLst/>
                <a:latin typeface="Roboto" panose="02000000000000000000" pitchFamily="2" charset="0"/>
              </a:rPr>
              <a:t>'file.csv'</a:t>
            </a:r>
            <a:r>
              <a:rPr lang="en-US" sz="1200" b="0" i="0" u="none" strike="noStrike" dirty="0">
                <a:solidFill>
                  <a:srgbClr val="81A1C1"/>
                </a:solidFill>
                <a:effectLst/>
                <a:latin typeface="Roboto" panose="02000000000000000000" pitchFamily="2" charset="0"/>
              </a:rPr>
              <a:t>,</a:t>
            </a:r>
            <a:r>
              <a:rPr lang="en-US" sz="1200" b="0" i="0" u="none" strike="noStrike" dirty="0">
                <a:solidFill>
                  <a:srgbClr val="FFFFFF"/>
                </a:solidFill>
                <a:effectLst/>
                <a:latin typeface="Roboto" panose="02000000000000000000" pitchFamily="2" charset="0"/>
              </a:rPr>
              <a:t> encoding</a:t>
            </a:r>
            <a:r>
              <a:rPr lang="en-US" sz="1200" b="0" i="0" u="none" strike="noStrike" dirty="0">
                <a:solidFill>
                  <a:srgbClr val="81A1C1"/>
                </a:solidFill>
                <a:effectLst/>
                <a:latin typeface="Roboto" panose="02000000000000000000" pitchFamily="2" charset="0"/>
              </a:rPr>
              <a:t>=</a:t>
            </a:r>
            <a:r>
              <a:rPr lang="en-US" sz="1200" b="0" i="0" u="none" strike="noStrike" dirty="0">
                <a:solidFill>
                  <a:srgbClr val="A3BE8C"/>
                </a:solidFill>
                <a:effectLst/>
                <a:latin typeface="Roboto" panose="02000000000000000000" pitchFamily="2" charset="0"/>
              </a:rPr>
              <a:t>'utf-16'</a:t>
            </a:r>
            <a:r>
              <a:rPr lang="en-US" sz="1200" b="0" i="0" u="none" strike="noStrike" dirty="0">
                <a:solidFill>
                  <a:srgbClr val="81A1C1"/>
                </a:solidFill>
                <a:effectLst/>
                <a:latin typeface="Roboto" panose="02000000000000000000" pitchFamily="2" charset="0"/>
              </a:rPr>
              <a:t>)</a:t>
            </a:r>
            <a:r>
              <a:rPr lang="en-US" sz="1200" b="0" i="0" u="none" strike="noStrike" dirty="0">
                <a:solidFill>
                  <a:srgbClr val="FFFFFF"/>
                </a:solidFill>
                <a:effectLst/>
                <a:latin typeface="Roboto" panose="02000000000000000000" pitchFamily="2" charset="0"/>
              </a:rPr>
              <a:t> </a:t>
            </a:r>
            <a:endParaRPr lang="en-US" b="0" dirty="0">
              <a:effectLst/>
            </a:endParaRPr>
          </a:p>
          <a:p>
            <a:pPr rtl="0">
              <a:buNone/>
            </a:pPr>
            <a:r>
              <a:rPr lang="en-US" sz="1200" b="1" i="0" u="none" strike="noStrike" dirty="0">
                <a:solidFill>
                  <a:srgbClr val="404040"/>
                </a:solidFill>
                <a:effectLst/>
                <a:latin typeface="Roboto" panose="02000000000000000000" pitchFamily="2" charset="0"/>
              </a:rPr>
              <a:t>Problem:</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The AI assumes </a:t>
            </a:r>
            <a:r>
              <a:rPr lang="en-US" sz="1200" b="0" i="0" u="none" strike="noStrike" dirty="0">
                <a:solidFill>
                  <a:srgbClr val="404040"/>
                </a:solidFill>
                <a:effectLst/>
                <a:latin typeface="Roboto Mono" panose="00000009000000000000" pitchFamily="49" charset="0"/>
              </a:rPr>
              <a:t>utf-16</a:t>
            </a:r>
            <a:r>
              <a:rPr lang="en-US" sz="1200" b="0" i="0" u="none" strike="noStrike" dirty="0">
                <a:solidFill>
                  <a:srgbClr val="404040"/>
                </a:solidFill>
                <a:effectLst/>
                <a:latin typeface="Roboto" panose="02000000000000000000" pitchFamily="2" charset="0"/>
              </a:rPr>
              <a:t> encoding without context. If the file is actually </a:t>
            </a:r>
            <a:r>
              <a:rPr lang="en-US" sz="1200" b="0" i="0" u="none" strike="noStrike" dirty="0">
                <a:solidFill>
                  <a:srgbClr val="404040"/>
                </a:solidFill>
                <a:effectLst/>
                <a:latin typeface="Roboto Mono" panose="00000009000000000000" pitchFamily="49" charset="0"/>
              </a:rPr>
              <a:t>utf-8</a:t>
            </a:r>
            <a:r>
              <a:rPr lang="en-US" sz="1200" b="0" i="0" u="none" strike="noStrike" dirty="0">
                <a:solidFill>
                  <a:srgbClr val="404040"/>
                </a:solidFill>
                <a:effectLst/>
                <a:latin typeface="Roboto" panose="02000000000000000000" pitchFamily="2" charset="0"/>
              </a:rPr>
              <a:t>, this could cause errors. A human writer would clarify to check the file’s encoding first.</a:t>
            </a:r>
            <a:endParaRPr lang="en-US" b="0" dirty="0">
              <a:effectLst/>
            </a:endParaRPr>
          </a:p>
          <a:p>
            <a:pPr rtl="0">
              <a:spcBef>
                <a:spcPts val="1400"/>
              </a:spcBef>
              <a:spcAft>
                <a:spcPts val="400"/>
              </a:spcAft>
              <a:buNone/>
            </a:pPr>
            <a:r>
              <a:rPr lang="en-US" sz="1200" b="1" i="0" u="none" strike="noStrike" dirty="0">
                <a:solidFill>
                  <a:srgbClr val="404040"/>
                </a:solidFill>
                <a:effectLst/>
                <a:latin typeface="Roboto" panose="02000000000000000000" pitchFamily="2" charset="0"/>
              </a:rPr>
              <a:t>5. Nonexistent Error Fixes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"How do I fix 'Error 0x80070005: Access Denied' in Windows?"</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a:t>
            </a:r>
            <a:endParaRPr lang="en-US" b="0" dirty="0">
              <a:effectLst/>
            </a:endParaRPr>
          </a:p>
          <a:p>
            <a:pPr rtl="0">
              <a:spcBef>
                <a:spcPts val="1200"/>
              </a:spcBef>
              <a:buNone/>
            </a:pPr>
            <a:r>
              <a:rPr lang="en-US" sz="1200" b="0" i="0" u="none" strike="noStrike" dirty="0">
                <a:solidFill>
                  <a:srgbClr val="404040"/>
                </a:solidFill>
                <a:effectLst/>
                <a:latin typeface="Roboto" panose="02000000000000000000" pitchFamily="2" charset="0"/>
              </a:rPr>
              <a:t>"Run the command </a:t>
            </a:r>
            <a:r>
              <a:rPr lang="en-US" sz="1200" b="0" i="0" u="none" strike="noStrike" dirty="0" err="1">
                <a:solidFill>
                  <a:srgbClr val="404040"/>
                </a:solidFill>
                <a:effectLst/>
                <a:latin typeface="Roboto Mono" panose="00000009000000000000" pitchFamily="49" charset="0"/>
              </a:rPr>
              <a:t>chkdsk</a:t>
            </a:r>
            <a:r>
              <a:rPr lang="en-US" sz="1200" b="0" i="0" u="none" strike="noStrike" dirty="0">
                <a:solidFill>
                  <a:srgbClr val="404040"/>
                </a:solidFill>
                <a:effectLst/>
                <a:latin typeface="Roboto Mono" panose="00000009000000000000" pitchFamily="49" charset="0"/>
              </a:rPr>
              <a:t> /f /r C:</a:t>
            </a:r>
            <a:r>
              <a:rPr lang="en-US" sz="1200" b="0" i="0" u="none" strike="noStrike" dirty="0">
                <a:solidFill>
                  <a:srgbClr val="404040"/>
                </a:solidFill>
                <a:effectLst/>
                <a:latin typeface="Roboto" panose="02000000000000000000" pitchFamily="2" charset="0"/>
              </a:rPr>
              <a:t> to resolve the issue."</a:t>
            </a:r>
            <a:endParaRPr lang="en-US" b="0" dirty="0">
              <a:effectLst/>
            </a:endParaRPr>
          </a:p>
          <a:p>
            <a:pPr rtl="0">
              <a:buNone/>
            </a:pPr>
            <a:r>
              <a:rPr lang="en-US" sz="1200" b="1" i="0" u="none" strike="noStrike" dirty="0">
                <a:solidFill>
                  <a:srgbClr val="404040"/>
                </a:solidFill>
                <a:effectLst/>
                <a:latin typeface="Roboto" panose="02000000000000000000" pitchFamily="2" charset="0"/>
              </a:rPr>
              <a:t>Reality:</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This command checks disk integrity but </a:t>
            </a:r>
            <a:r>
              <a:rPr lang="en-US" sz="1200" b="1" i="0" u="none" strike="noStrike" dirty="0">
                <a:solidFill>
                  <a:srgbClr val="404040"/>
                </a:solidFill>
                <a:effectLst/>
                <a:latin typeface="Roboto" panose="02000000000000000000" pitchFamily="2" charset="0"/>
              </a:rPr>
              <a:t>won’t</a:t>
            </a:r>
            <a:r>
              <a:rPr lang="en-US" sz="1200" b="0" i="0" u="none" strike="noStrike" dirty="0">
                <a:solidFill>
                  <a:srgbClr val="404040"/>
                </a:solidFill>
                <a:effectLst/>
                <a:latin typeface="Roboto" panose="02000000000000000000" pitchFamily="2" charset="0"/>
              </a:rPr>
              <a:t> fix an access-denied error. The AI provided an irrelevant solution confidently.</a:t>
            </a:r>
            <a:endParaRPr lang="en-US" b="0" dirty="0">
              <a:effectLst/>
            </a:endParaRPr>
          </a:p>
          <a:p>
            <a:pPr rtl="0">
              <a:spcBef>
                <a:spcPts val="1400"/>
              </a:spcBef>
              <a:spcAft>
                <a:spcPts val="400"/>
              </a:spcAft>
              <a:buNone/>
            </a:pPr>
            <a:r>
              <a:rPr lang="en-US" sz="1200" b="1" i="0" u="none" strike="noStrike" dirty="0">
                <a:solidFill>
                  <a:srgbClr val="404040"/>
                </a:solidFill>
                <a:effectLst/>
                <a:latin typeface="Roboto" panose="02000000000000000000" pitchFamily="2" charset="0"/>
              </a:rPr>
              <a:t>6. Imaginary Best Practices</a:t>
            </a:r>
            <a:endParaRPr lang="en-US" b="1" dirty="0">
              <a:effectLst/>
            </a:endParaRPr>
          </a:p>
          <a:p>
            <a:pPr rtl="0">
              <a:buNone/>
            </a:pPr>
            <a:r>
              <a:rPr lang="en-US" sz="1200" b="1" i="0" u="none" strike="noStrike" dirty="0">
                <a:solidFill>
                  <a:srgbClr val="404040"/>
                </a:solidFill>
                <a:effectLst/>
                <a:latin typeface="Roboto" panose="02000000000000000000" pitchFamily="2" charset="0"/>
              </a:rPr>
              <a:t>Example:</a:t>
            </a:r>
            <a:br>
              <a:rPr lang="en-US" sz="1200" b="1" i="0" u="none" strike="noStrike" dirty="0">
                <a:solidFill>
                  <a:srgbClr val="404040"/>
                </a:solidFill>
                <a:effectLst/>
                <a:latin typeface="Roboto" panose="02000000000000000000" pitchFamily="2" charset="0"/>
              </a:rPr>
            </a:br>
            <a:r>
              <a:rPr lang="en-US" sz="1200" b="0" i="1" u="none" strike="noStrike" dirty="0">
                <a:solidFill>
                  <a:srgbClr val="404040"/>
                </a:solidFill>
                <a:effectLst/>
                <a:latin typeface="Roboto" panose="02000000000000000000" pitchFamily="2" charset="0"/>
              </a:rPr>
              <a:t>"What’s the best way to structure a technical document?"</a:t>
            </a:r>
            <a:endParaRPr lang="en-US" b="0" dirty="0">
              <a:effectLst/>
            </a:endParaRPr>
          </a:p>
          <a:p>
            <a:pPr rtl="0">
              <a:buNone/>
            </a:pPr>
            <a:r>
              <a:rPr lang="en-US" sz="1200" b="1" i="0" u="none" strike="noStrike" dirty="0">
                <a:solidFill>
                  <a:srgbClr val="404040"/>
                </a:solidFill>
                <a:effectLst/>
                <a:latin typeface="Roboto" panose="02000000000000000000" pitchFamily="2" charset="0"/>
              </a:rPr>
              <a:t>AI Response:</a:t>
            </a:r>
            <a:endParaRPr lang="en-US" b="0" dirty="0">
              <a:effectLst/>
            </a:endParaRPr>
          </a:p>
          <a:p>
            <a:pPr rtl="0">
              <a:spcBef>
                <a:spcPts val="1200"/>
              </a:spcBef>
              <a:buNone/>
            </a:pPr>
            <a:r>
              <a:rPr lang="en-US" sz="1200" b="0" i="0" u="none" strike="noStrike" dirty="0">
                <a:solidFill>
                  <a:srgbClr val="404040"/>
                </a:solidFill>
                <a:effectLst/>
                <a:latin typeface="Roboto" panose="02000000000000000000" pitchFamily="2" charset="0"/>
              </a:rPr>
              <a:t>"Always use </a:t>
            </a:r>
            <a:r>
              <a:rPr lang="en-US" sz="1200" b="1" i="0" u="none" strike="noStrike" dirty="0">
                <a:solidFill>
                  <a:srgbClr val="404040"/>
                </a:solidFill>
                <a:effectLst/>
                <a:latin typeface="Roboto" panose="02000000000000000000" pitchFamily="2" charset="0"/>
              </a:rPr>
              <a:t>exactly five headings</a:t>
            </a:r>
            <a:r>
              <a:rPr lang="en-US" sz="1200" b="0" i="0" u="none" strike="noStrike" dirty="0">
                <a:solidFill>
                  <a:srgbClr val="404040"/>
                </a:solidFill>
                <a:effectLst/>
                <a:latin typeface="Roboto" panose="02000000000000000000" pitchFamily="2" charset="0"/>
              </a:rPr>
              <a:t> in every section for optimal readability."</a:t>
            </a:r>
            <a:endParaRPr lang="en-US" b="0" dirty="0">
              <a:effectLst/>
            </a:endParaRPr>
          </a:p>
          <a:p>
            <a:pPr>
              <a:buNone/>
            </a:pPr>
            <a:r>
              <a:rPr lang="en-US" sz="1200" b="1" i="0" u="none" strike="noStrike" dirty="0">
                <a:solidFill>
                  <a:srgbClr val="404040"/>
                </a:solidFill>
                <a:effectLst/>
                <a:latin typeface="Roboto" panose="02000000000000000000" pitchFamily="2" charset="0"/>
              </a:rPr>
              <a:t>Problem:</a:t>
            </a:r>
            <a:br>
              <a:rPr lang="en-US" sz="1200" b="1" i="0" u="none" strike="noStrike" dirty="0">
                <a:solidFill>
                  <a:srgbClr val="404040"/>
                </a:solidFill>
                <a:effectLst/>
                <a:latin typeface="Roboto" panose="02000000000000000000" pitchFamily="2" charset="0"/>
              </a:rPr>
            </a:br>
            <a:r>
              <a:rPr lang="en-US" sz="1200" b="0" i="0" u="none" strike="noStrike" dirty="0">
                <a:solidFill>
                  <a:srgbClr val="404040"/>
                </a:solidFill>
                <a:effectLst/>
                <a:latin typeface="Roboto" panose="02000000000000000000" pitchFamily="2" charset="0"/>
              </a:rPr>
              <a:t>This is an arbitrary, nonsensical rule. AI sometimes invents "best practices" that have no real basis in UX research.</a:t>
            </a:r>
            <a:endParaRPr lang="en-US" dirty="0"/>
          </a:p>
          <a:p>
            <a:pPr rtl="0">
              <a:spcBef>
                <a:spcPts val="1200"/>
              </a:spcBef>
              <a:spcAft>
                <a:spcPts val="1200"/>
              </a:spcAft>
              <a:buNone/>
            </a:pPr>
            <a:endParaRPr lang="en-US" dirty="0"/>
          </a:p>
        </p:txBody>
      </p:sp>
      <p:sp>
        <p:nvSpPr>
          <p:cNvPr id="4" name="Slide Number Placeholder 3">
            <a:extLst>
              <a:ext uri="{FF2B5EF4-FFF2-40B4-BE49-F238E27FC236}">
                <a16:creationId xmlns:a16="http://schemas.microsoft.com/office/drawing/2014/main" id="{1EDC2145-0E68-6887-836A-FAE4F07895D5}"/>
              </a:ext>
            </a:extLst>
          </p:cNvPr>
          <p:cNvSpPr>
            <a:spLocks noGrp="1"/>
          </p:cNvSpPr>
          <p:nvPr>
            <p:ph type="sldNum" sz="quarter" idx="5"/>
          </p:nvPr>
        </p:nvSpPr>
        <p:spPr/>
        <p:txBody>
          <a:bodyPr/>
          <a:lstStyle/>
          <a:p>
            <a:fld id="{C3FCA639-68D8-4338-B002-78A850B747C7}" type="slidenum">
              <a:rPr lang="en-US" smtClean="0"/>
              <a:t>10</a:t>
            </a:fld>
            <a:endParaRPr lang="en-US"/>
          </a:p>
        </p:txBody>
      </p:sp>
    </p:spTree>
    <p:extLst>
      <p:ext uri="{BB962C8B-B14F-4D97-AF65-F5344CB8AC3E}">
        <p14:creationId xmlns:p14="http://schemas.microsoft.com/office/powerpoint/2010/main" val="1303318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0" y="-342900"/>
            <a:ext cx="18288000" cy="10262120"/>
            <a:chOff x="0" y="0"/>
            <a:chExt cx="4816593" cy="2702780"/>
          </a:xfrm>
        </p:grpSpPr>
        <p:sp>
          <p:nvSpPr>
            <p:cNvPr id="4" name="Freeform 4"/>
            <p:cNvSpPr/>
            <p:nvPr/>
          </p:nvSpPr>
          <p:spPr>
            <a:xfrm>
              <a:off x="0" y="0"/>
              <a:ext cx="4816592" cy="2702781"/>
            </a:xfrm>
            <a:custGeom>
              <a:avLst/>
              <a:gdLst/>
              <a:ahLst/>
              <a:cxnLst/>
              <a:rect l="l" t="t" r="r" b="b"/>
              <a:pathLst>
                <a:path w="4816592" h="2702781">
                  <a:moveTo>
                    <a:pt x="0" y="0"/>
                  </a:moveTo>
                  <a:lnTo>
                    <a:pt x="4816592" y="0"/>
                  </a:lnTo>
                  <a:lnTo>
                    <a:pt x="4816592" y="2702781"/>
                  </a:lnTo>
                  <a:lnTo>
                    <a:pt x="0" y="2702781"/>
                  </a:lnTo>
                  <a:close/>
                </a:path>
              </a:pathLst>
            </a:custGeom>
            <a:solidFill>
              <a:srgbClr val="0D232D">
                <a:alpha val="32941"/>
              </a:srgbClr>
            </a:solidFill>
          </p:spPr>
          <p:txBody>
            <a:bodyPr/>
            <a:lstStyle/>
            <a:p>
              <a:endParaRPr lang="en-US"/>
            </a:p>
          </p:txBody>
        </p:sp>
        <p:sp>
          <p:nvSpPr>
            <p:cNvPr id="5" name="TextBox 5"/>
            <p:cNvSpPr txBox="1"/>
            <p:nvPr/>
          </p:nvSpPr>
          <p:spPr>
            <a:xfrm>
              <a:off x="0" y="-57150"/>
              <a:ext cx="4816593" cy="2759930"/>
            </a:xfrm>
            <a:prstGeom prst="rect">
              <a:avLst/>
            </a:prstGeom>
          </p:spPr>
          <p:txBody>
            <a:bodyPr lIns="50800" tIns="50800" rIns="50800" bIns="50800" rtlCol="0" anchor="ctr"/>
            <a:lstStyle/>
            <a:p>
              <a:pPr algn="ctr">
                <a:lnSpc>
                  <a:spcPts val="2803"/>
                </a:lnSpc>
              </a:pPr>
              <a:endParaRPr/>
            </a:p>
          </p:txBody>
        </p:sp>
      </p:grpSp>
      <p:grpSp>
        <p:nvGrpSpPr>
          <p:cNvPr id="6" name="Group 6"/>
          <p:cNvGrpSpPr/>
          <p:nvPr/>
        </p:nvGrpSpPr>
        <p:grpSpPr>
          <a:xfrm>
            <a:off x="7600950" y="7236753"/>
            <a:ext cx="3086100" cy="492728"/>
            <a:chOff x="0" y="0"/>
            <a:chExt cx="812800" cy="129772"/>
          </a:xfrm>
        </p:grpSpPr>
        <p:sp>
          <p:nvSpPr>
            <p:cNvPr id="7" name="Freeform 7"/>
            <p:cNvSpPr/>
            <p:nvPr/>
          </p:nvSpPr>
          <p:spPr>
            <a:xfrm>
              <a:off x="0" y="0"/>
              <a:ext cx="812800" cy="129772"/>
            </a:xfrm>
            <a:custGeom>
              <a:avLst/>
              <a:gdLst/>
              <a:ahLst/>
              <a:cxnLst/>
              <a:rect l="l" t="t" r="r" b="b"/>
              <a:pathLst>
                <a:path w="812800" h="129772">
                  <a:moveTo>
                    <a:pt x="64886" y="0"/>
                  </a:moveTo>
                  <a:lnTo>
                    <a:pt x="747914" y="0"/>
                  </a:lnTo>
                  <a:cubicBezTo>
                    <a:pt x="765123" y="0"/>
                    <a:pt x="781627" y="6836"/>
                    <a:pt x="793795" y="19005"/>
                  </a:cubicBezTo>
                  <a:cubicBezTo>
                    <a:pt x="805964" y="31173"/>
                    <a:pt x="812800" y="47677"/>
                    <a:pt x="812800" y="64886"/>
                  </a:cubicBezTo>
                  <a:lnTo>
                    <a:pt x="812800" y="64886"/>
                  </a:lnTo>
                  <a:cubicBezTo>
                    <a:pt x="812800" y="82095"/>
                    <a:pt x="805964" y="98599"/>
                    <a:pt x="793795" y="110767"/>
                  </a:cubicBezTo>
                  <a:cubicBezTo>
                    <a:pt x="781627" y="122936"/>
                    <a:pt x="765123" y="129772"/>
                    <a:pt x="747914" y="129772"/>
                  </a:cubicBezTo>
                  <a:lnTo>
                    <a:pt x="64886" y="129772"/>
                  </a:lnTo>
                  <a:cubicBezTo>
                    <a:pt x="47677" y="129772"/>
                    <a:pt x="31173" y="122936"/>
                    <a:pt x="19005" y="110767"/>
                  </a:cubicBezTo>
                  <a:cubicBezTo>
                    <a:pt x="6836" y="98599"/>
                    <a:pt x="0" y="82095"/>
                    <a:pt x="0" y="64886"/>
                  </a:cubicBezTo>
                  <a:lnTo>
                    <a:pt x="0" y="64886"/>
                  </a:lnTo>
                  <a:cubicBezTo>
                    <a:pt x="0" y="47677"/>
                    <a:pt x="6836" y="31173"/>
                    <a:pt x="19005" y="19005"/>
                  </a:cubicBezTo>
                  <a:cubicBezTo>
                    <a:pt x="31173" y="6836"/>
                    <a:pt x="47677" y="0"/>
                    <a:pt x="64886" y="0"/>
                  </a:cubicBez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8" name="TextBox 8"/>
            <p:cNvSpPr txBox="1"/>
            <p:nvPr/>
          </p:nvSpPr>
          <p:spPr>
            <a:xfrm>
              <a:off x="0" y="-57150"/>
              <a:ext cx="812800" cy="186922"/>
            </a:xfrm>
            <a:prstGeom prst="rect">
              <a:avLst/>
            </a:prstGeom>
          </p:spPr>
          <p:txBody>
            <a:bodyPr lIns="50800" tIns="50800" rIns="50800" bIns="50800" rtlCol="0" anchor="ctr"/>
            <a:lstStyle/>
            <a:p>
              <a:pPr algn="ctr">
                <a:lnSpc>
                  <a:spcPts val="2803"/>
                </a:lnSpc>
              </a:pPr>
              <a:endParaRPr/>
            </a:p>
          </p:txBody>
        </p:sp>
      </p:grpSp>
      <p:grpSp>
        <p:nvGrpSpPr>
          <p:cNvPr id="9" name="Group 9"/>
          <p:cNvGrpSpPr/>
          <p:nvPr/>
        </p:nvGrpSpPr>
        <p:grpSpPr>
          <a:xfrm>
            <a:off x="10151762" y="7215473"/>
            <a:ext cx="535288" cy="53528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sp>
        <p:nvSpPr>
          <p:cNvPr id="12" name="Freeform 12"/>
          <p:cNvSpPr/>
          <p:nvPr/>
        </p:nvSpPr>
        <p:spPr>
          <a:xfrm>
            <a:off x="10358639" y="7333291"/>
            <a:ext cx="159633" cy="299653"/>
          </a:xfrm>
          <a:custGeom>
            <a:avLst/>
            <a:gdLst/>
            <a:ahLst/>
            <a:cxnLst/>
            <a:rect l="l" t="t" r="r" b="b"/>
            <a:pathLst>
              <a:path w="159633" h="299653">
                <a:moveTo>
                  <a:pt x="0" y="0"/>
                </a:moveTo>
                <a:lnTo>
                  <a:pt x="159633" y="0"/>
                </a:lnTo>
                <a:lnTo>
                  <a:pt x="159633" y="299652"/>
                </a:lnTo>
                <a:lnTo>
                  <a:pt x="0" y="2996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13"/>
          <p:cNvSpPr txBox="1"/>
          <p:nvPr/>
        </p:nvSpPr>
        <p:spPr>
          <a:xfrm>
            <a:off x="3607802" y="3181624"/>
            <a:ext cx="11072395" cy="2858992"/>
          </a:xfrm>
          <a:prstGeom prst="rect">
            <a:avLst/>
          </a:prstGeom>
        </p:spPr>
        <p:txBody>
          <a:bodyPr lIns="0" tIns="0" rIns="0" bIns="0" rtlCol="0" anchor="t">
            <a:spAutoFit/>
          </a:bodyPr>
          <a:lstStyle/>
          <a:p>
            <a:pPr algn="ctr">
              <a:lnSpc>
                <a:spcPts val="11215"/>
              </a:lnSpc>
            </a:pPr>
            <a:r>
              <a:rPr lang="en-US" sz="9668" dirty="0">
                <a:solidFill>
                  <a:srgbClr val="F3F3F2"/>
                </a:solidFill>
                <a:latin typeface="Tomorrow"/>
                <a:ea typeface="Tomorrow"/>
                <a:cs typeface="Tomorrow"/>
                <a:sym typeface="Tomorrow"/>
              </a:rPr>
              <a:t>Taming the Hallucinations</a:t>
            </a:r>
          </a:p>
        </p:txBody>
      </p:sp>
      <p:sp>
        <p:nvSpPr>
          <p:cNvPr id="14" name="TextBox 14"/>
          <p:cNvSpPr txBox="1"/>
          <p:nvPr/>
        </p:nvSpPr>
        <p:spPr>
          <a:xfrm>
            <a:off x="4876800" y="6271528"/>
            <a:ext cx="9144000" cy="411651"/>
          </a:xfrm>
          <a:prstGeom prst="rect">
            <a:avLst/>
          </a:prstGeom>
        </p:spPr>
        <p:txBody>
          <a:bodyPr wrap="square" lIns="0" tIns="0" rIns="0" bIns="0" rtlCol="0" anchor="t">
            <a:spAutoFit/>
          </a:bodyPr>
          <a:lstStyle/>
          <a:p>
            <a:pPr algn="ctr">
              <a:lnSpc>
                <a:spcPts val="3571"/>
              </a:lnSpc>
            </a:pPr>
            <a:r>
              <a:rPr lang="en-US" sz="2551" spc="160" dirty="0">
                <a:solidFill>
                  <a:srgbClr val="F3F3F2"/>
                </a:solidFill>
                <a:latin typeface="Tomorrow"/>
                <a:ea typeface="Tomorrow"/>
                <a:cs typeface="Tomorrow"/>
                <a:sym typeface="Tomorrow"/>
              </a:rPr>
              <a:t>Making AI-Generated Documentation Trustworthy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D232D"/>
        </a:solidFill>
        <a:effectLst/>
      </p:bgPr>
    </p:bg>
    <p:spTree>
      <p:nvGrpSpPr>
        <p:cNvPr id="1" name="">
          <a:extLst>
            <a:ext uri="{FF2B5EF4-FFF2-40B4-BE49-F238E27FC236}">
              <a16:creationId xmlns:a16="http://schemas.microsoft.com/office/drawing/2014/main" id="{45EA8F52-A0BC-5F36-8499-1CC5C3AC917F}"/>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7EFE0840-014D-3620-8FF7-739AC2E6CF33}"/>
              </a:ext>
            </a:extLst>
          </p:cNvPr>
          <p:cNvGrpSpPr/>
          <p:nvPr/>
        </p:nvGrpSpPr>
        <p:grpSpPr>
          <a:xfrm>
            <a:off x="2026027" y="5727019"/>
            <a:ext cx="4145767" cy="492728"/>
            <a:chOff x="2026027" y="5727019"/>
            <a:chExt cx="4145767" cy="492728"/>
          </a:xfrm>
        </p:grpSpPr>
        <p:grpSp>
          <p:nvGrpSpPr>
            <p:cNvPr id="4" name="Group 4">
              <a:extLst>
                <a:ext uri="{FF2B5EF4-FFF2-40B4-BE49-F238E27FC236}">
                  <a16:creationId xmlns:a16="http://schemas.microsoft.com/office/drawing/2014/main" id="{F10C2A61-4304-8312-CE85-EB4ABAF16D5A}"/>
                </a:ext>
              </a:extLst>
            </p:cNvPr>
            <p:cNvGrpSpPr/>
            <p:nvPr/>
          </p:nvGrpSpPr>
          <p:grpSpPr>
            <a:xfrm>
              <a:off x="2026027" y="5727019"/>
              <a:ext cx="4145767" cy="492728"/>
              <a:chOff x="0" y="0"/>
              <a:chExt cx="1091889" cy="129772"/>
            </a:xfrm>
          </p:grpSpPr>
          <p:sp>
            <p:nvSpPr>
              <p:cNvPr id="5" name="Freeform 5">
                <a:extLst>
                  <a:ext uri="{FF2B5EF4-FFF2-40B4-BE49-F238E27FC236}">
                    <a16:creationId xmlns:a16="http://schemas.microsoft.com/office/drawing/2014/main" id="{8424E07B-DB7D-707F-58BD-B50E6744F0EA}"/>
                  </a:ext>
                </a:extLst>
              </p:cNvPr>
              <p:cNvSpPr/>
              <p:nvPr/>
            </p:nvSpPr>
            <p:spPr>
              <a:xfrm>
                <a:off x="0" y="0"/>
                <a:ext cx="1091889" cy="129772"/>
              </a:xfrm>
              <a:custGeom>
                <a:avLst/>
                <a:gdLst/>
                <a:ahLst/>
                <a:cxnLst/>
                <a:rect l="l" t="t" r="r" b="b"/>
                <a:pathLst>
                  <a:path w="1091889" h="129772">
                    <a:moveTo>
                      <a:pt x="64886" y="0"/>
                    </a:moveTo>
                    <a:lnTo>
                      <a:pt x="1027003" y="0"/>
                    </a:lnTo>
                    <a:cubicBezTo>
                      <a:pt x="1044212" y="0"/>
                      <a:pt x="1060716" y="6836"/>
                      <a:pt x="1072885" y="19005"/>
                    </a:cubicBezTo>
                    <a:cubicBezTo>
                      <a:pt x="1085053" y="31173"/>
                      <a:pt x="1091889" y="47677"/>
                      <a:pt x="1091889" y="64886"/>
                    </a:cubicBezTo>
                    <a:lnTo>
                      <a:pt x="1091889" y="64886"/>
                    </a:lnTo>
                    <a:cubicBezTo>
                      <a:pt x="1091889" y="82095"/>
                      <a:pt x="1085053" y="98599"/>
                      <a:pt x="1072885" y="110767"/>
                    </a:cubicBezTo>
                    <a:cubicBezTo>
                      <a:pt x="1060716" y="122936"/>
                      <a:pt x="1044212" y="129772"/>
                      <a:pt x="1027003" y="129772"/>
                    </a:cubicBezTo>
                    <a:lnTo>
                      <a:pt x="64886" y="129772"/>
                    </a:lnTo>
                    <a:cubicBezTo>
                      <a:pt x="47677" y="129772"/>
                      <a:pt x="31173" y="122936"/>
                      <a:pt x="19005" y="110767"/>
                    </a:cubicBezTo>
                    <a:cubicBezTo>
                      <a:pt x="6836" y="98599"/>
                      <a:pt x="0" y="82095"/>
                      <a:pt x="0" y="64886"/>
                    </a:cubicBezTo>
                    <a:lnTo>
                      <a:pt x="0" y="64886"/>
                    </a:lnTo>
                    <a:cubicBezTo>
                      <a:pt x="0" y="47677"/>
                      <a:pt x="6836" y="31173"/>
                      <a:pt x="19005" y="19005"/>
                    </a:cubicBezTo>
                    <a:cubicBezTo>
                      <a:pt x="31173" y="6836"/>
                      <a:pt x="47677" y="0"/>
                      <a:pt x="64886" y="0"/>
                    </a:cubicBez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6" name="TextBox 6">
                <a:extLst>
                  <a:ext uri="{FF2B5EF4-FFF2-40B4-BE49-F238E27FC236}">
                    <a16:creationId xmlns:a16="http://schemas.microsoft.com/office/drawing/2014/main" id="{70149D0E-26B3-CC86-FAE0-4A3BF23F7632}"/>
                  </a:ext>
                </a:extLst>
              </p:cNvPr>
              <p:cNvSpPr txBox="1"/>
              <p:nvPr/>
            </p:nvSpPr>
            <p:spPr>
              <a:xfrm>
                <a:off x="0" y="-57150"/>
                <a:ext cx="1091889" cy="186922"/>
              </a:xfrm>
              <a:prstGeom prst="rect">
                <a:avLst/>
              </a:prstGeom>
            </p:spPr>
            <p:txBody>
              <a:bodyPr lIns="50800" tIns="50800" rIns="50800" bIns="50800" rtlCol="0" anchor="ctr"/>
              <a:lstStyle/>
              <a:p>
                <a:pPr algn="ctr">
                  <a:lnSpc>
                    <a:spcPts val="2803"/>
                  </a:lnSpc>
                </a:pPr>
                <a:endParaRPr/>
              </a:p>
            </p:txBody>
          </p:sp>
        </p:grpSp>
        <p:sp>
          <p:nvSpPr>
            <p:cNvPr id="10" name="TextBox 10">
              <a:extLst>
                <a:ext uri="{FF2B5EF4-FFF2-40B4-BE49-F238E27FC236}">
                  <a16:creationId xmlns:a16="http://schemas.microsoft.com/office/drawing/2014/main" id="{C793C34F-533E-B600-983B-1E686BA663A1}"/>
                </a:ext>
              </a:extLst>
            </p:cNvPr>
            <p:cNvSpPr txBox="1"/>
            <p:nvPr/>
          </p:nvSpPr>
          <p:spPr>
            <a:xfrm>
              <a:off x="2168902" y="5745418"/>
              <a:ext cx="3787944" cy="366767"/>
            </a:xfrm>
            <a:prstGeom prst="rect">
              <a:avLst/>
            </a:prstGeom>
          </p:spPr>
          <p:txBody>
            <a:bodyPr wrap="square"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Misleading Code</a:t>
              </a:r>
            </a:p>
          </p:txBody>
        </p:sp>
      </p:grpSp>
      <p:grpSp>
        <p:nvGrpSpPr>
          <p:cNvPr id="22" name="Group 22">
            <a:extLst>
              <a:ext uri="{FF2B5EF4-FFF2-40B4-BE49-F238E27FC236}">
                <a16:creationId xmlns:a16="http://schemas.microsoft.com/office/drawing/2014/main" id="{111AD79F-1F31-DCDE-CA6A-56B0BE771588}"/>
              </a:ext>
            </a:extLst>
          </p:cNvPr>
          <p:cNvGrpSpPr/>
          <p:nvPr/>
        </p:nvGrpSpPr>
        <p:grpSpPr>
          <a:xfrm>
            <a:off x="9144000" y="-1350947"/>
            <a:ext cx="11563599" cy="6434348"/>
            <a:chOff x="0" y="0"/>
            <a:chExt cx="1149715" cy="639737"/>
          </a:xfrm>
        </p:grpSpPr>
        <p:sp>
          <p:nvSpPr>
            <p:cNvPr id="23" name="Freeform 23">
              <a:extLst>
                <a:ext uri="{FF2B5EF4-FFF2-40B4-BE49-F238E27FC236}">
                  <a16:creationId xmlns:a16="http://schemas.microsoft.com/office/drawing/2014/main" id="{63216905-DE2E-DB2D-41D2-F1A7DA118F26}"/>
                </a:ext>
              </a:extLst>
            </p:cNvPr>
            <p:cNvSpPr/>
            <p:nvPr/>
          </p:nvSpPr>
          <p:spPr>
            <a:xfrm>
              <a:off x="0" y="0"/>
              <a:ext cx="1149715" cy="639737"/>
            </a:xfrm>
            <a:custGeom>
              <a:avLst/>
              <a:gdLst/>
              <a:ahLst/>
              <a:cxnLst/>
              <a:rect l="l" t="t" r="r" b="b"/>
              <a:pathLst>
                <a:path w="1149715" h="639737">
                  <a:moveTo>
                    <a:pt x="203200" y="0"/>
                  </a:moveTo>
                  <a:lnTo>
                    <a:pt x="1149715" y="0"/>
                  </a:lnTo>
                  <a:lnTo>
                    <a:pt x="946515" y="639737"/>
                  </a:lnTo>
                  <a:lnTo>
                    <a:pt x="0" y="639737"/>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24" name="TextBox 24">
              <a:extLst>
                <a:ext uri="{FF2B5EF4-FFF2-40B4-BE49-F238E27FC236}">
                  <a16:creationId xmlns:a16="http://schemas.microsoft.com/office/drawing/2014/main" id="{ABDD3855-2487-F745-F0D5-7FAACC724E77}"/>
                </a:ext>
              </a:extLst>
            </p:cNvPr>
            <p:cNvSpPr txBox="1"/>
            <p:nvPr/>
          </p:nvSpPr>
          <p:spPr>
            <a:xfrm>
              <a:off x="101600" y="-57150"/>
              <a:ext cx="946515" cy="696887"/>
            </a:xfrm>
            <a:prstGeom prst="rect">
              <a:avLst/>
            </a:prstGeom>
          </p:spPr>
          <p:txBody>
            <a:bodyPr lIns="50800" tIns="50800" rIns="50800" bIns="50800" rtlCol="0" anchor="ctr"/>
            <a:lstStyle/>
            <a:p>
              <a:pPr algn="ctr">
                <a:lnSpc>
                  <a:spcPts val="2803"/>
                </a:lnSpc>
              </a:pPr>
              <a:endParaRPr/>
            </a:p>
          </p:txBody>
        </p:sp>
      </p:grpSp>
      <p:sp>
        <p:nvSpPr>
          <p:cNvPr id="25" name="TextBox 25">
            <a:extLst>
              <a:ext uri="{FF2B5EF4-FFF2-40B4-BE49-F238E27FC236}">
                <a16:creationId xmlns:a16="http://schemas.microsoft.com/office/drawing/2014/main" id="{D54A8AC8-D1F7-A524-31C4-1FC4F2D0840A}"/>
              </a:ext>
            </a:extLst>
          </p:cNvPr>
          <p:cNvSpPr txBox="1"/>
          <p:nvPr/>
        </p:nvSpPr>
        <p:spPr>
          <a:xfrm>
            <a:off x="2026027" y="1875752"/>
            <a:ext cx="7861639" cy="795089"/>
          </a:xfrm>
          <a:prstGeom prst="rect">
            <a:avLst/>
          </a:prstGeom>
        </p:spPr>
        <p:txBody>
          <a:bodyPr lIns="0" tIns="0" rIns="0" bIns="0" rtlCol="0" anchor="t">
            <a:spAutoFit/>
          </a:bodyPr>
          <a:lstStyle/>
          <a:p>
            <a:pPr>
              <a:lnSpc>
                <a:spcPts val="6214"/>
              </a:lnSpc>
            </a:pPr>
            <a:r>
              <a:rPr lang="en-US" sz="5357" dirty="0">
                <a:solidFill>
                  <a:srgbClr val="F3F3F2"/>
                </a:solidFill>
                <a:latin typeface="Tomorrow"/>
                <a:ea typeface="Tomorrow"/>
                <a:cs typeface="Tomorrow"/>
                <a:sym typeface="Tomorrow"/>
              </a:rPr>
              <a:t>The Downside</a:t>
            </a:r>
          </a:p>
        </p:txBody>
      </p:sp>
      <p:sp>
        <p:nvSpPr>
          <p:cNvPr id="2" name="Freeform 8">
            <a:extLst>
              <a:ext uri="{FF2B5EF4-FFF2-40B4-BE49-F238E27FC236}">
                <a16:creationId xmlns:a16="http://schemas.microsoft.com/office/drawing/2014/main" id="{9296C846-7C91-9E10-D05A-AC0561485667}"/>
              </a:ext>
            </a:extLst>
          </p:cNvPr>
          <p:cNvSpPr/>
          <p:nvPr/>
        </p:nvSpPr>
        <p:spPr>
          <a:xfrm>
            <a:off x="2026027" y="6873262"/>
            <a:ext cx="4089749" cy="3071029"/>
          </a:xfrm>
          <a:custGeom>
            <a:avLst/>
            <a:gdLst/>
            <a:ahLst/>
            <a:cxnLst/>
            <a:rect l="l" t="t" r="r" b="b"/>
            <a:pathLst>
              <a:path w="4089749" h="3071029">
                <a:moveTo>
                  <a:pt x="0" y="0"/>
                </a:moveTo>
                <a:lnTo>
                  <a:pt x="4089748" y="0"/>
                </a:lnTo>
                <a:lnTo>
                  <a:pt x="4089748" y="3071030"/>
                </a:lnTo>
                <a:lnTo>
                  <a:pt x="0" y="3071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7" name="TextBox 6">
            <a:extLst>
              <a:ext uri="{FF2B5EF4-FFF2-40B4-BE49-F238E27FC236}">
                <a16:creationId xmlns:a16="http://schemas.microsoft.com/office/drawing/2014/main" id="{65FAE986-4118-2D6D-793D-EF37C859E6EB}"/>
              </a:ext>
            </a:extLst>
          </p:cNvPr>
          <p:cNvSpPr txBox="1"/>
          <p:nvPr/>
        </p:nvSpPr>
        <p:spPr>
          <a:xfrm>
            <a:off x="2375446" y="7408502"/>
            <a:ext cx="3581400" cy="1015663"/>
          </a:xfrm>
          <a:prstGeom prst="rect">
            <a:avLst/>
          </a:prstGeom>
          <a:noFill/>
        </p:spPr>
        <p:txBody>
          <a:bodyPr wrap="square">
            <a:spAutoFit/>
          </a:bodyPr>
          <a:lstStyle/>
          <a:p>
            <a:r>
              <a:rPr lang="en-US" sz="2000" dirty="0">
                <a:solidFill>
                  <a:schemeClr val="bg1"/>
                </a:solidFill>
              </a:rPr>
              <a:t>import pandas as pd  </a:t>
            </a:r>
          </a:p>
          <a:p>
            <a:r>
              <a:rPr lang="en-US" sz="2000" dirty="0" err="1">
                <a:solidFill>
                  <a:schemeClr val="bg1"/>
                </a:solidFill>
              </a:rPr>
              <a:t>df</a:t>
            </a:r>
            <a:r>
              <a:rPr lang="en-US" sz="2000" dirty="0">
                <a:solidFill>
                  <a:schemeClr val="bg1"/>
                </a:solidFill>
              </a:rPr>
              <a:t> = </a:t>
            </a:r>
            <a:r>
              <a:rPr lang="en-US" sz="2000" dirty="0" err="1">
                <a:solidFill>
                  <a:schemeClr val="bg1"/>
                </a:solidFill>
              </a:rPr>
              <a:t>pd.read_csv</a:t>
            </a:r>
            <a:r>
              <a:rPr lang="en-US" sz="2000" dirty="0">
                <a:solidFill>
                  <a:schemeClr val="bg1"/>
                </a:solidFill>
              </a:rPr>
              <a:t>('file.csv', encoding='utf-16') </a:t>
            </a:r>
          </a:p>
        </p:txBody>
      </p:sp>
      <p:sp>
        <p:nvSpPr>
          <p:cNvPr id="9" name="TextBox 8">
            <a:extLst>
              <a:ext uri="{FF2B5EF4-FFF2-40B4-BE49-F238E27FC236}">
                <a16:creationId xmlns:a16="http://schemas.microsoft.com/office/drawing/2014/main" id="{BACF050B-D858-71AB-4A13-FBA591C842AC}"/>
              </a:ext>
            </a:extLst>
          </p:cNvPr>
          <p:cNvSpPr txBox="1"/>
          <p:nvPr/>
        </p:nvSpPr>
        <p:spPr>
          <a:xfrm>
            <a:off x="2055335" y="6361838"/>
            <a:ext cx="10357338" cy="369332"/>
          </a:xfrm>
          <a:prstGeom prst="rect">
            <a:avLst/>
          </a:prstGeom>
          <a:noFill/>
        </p:spPr>
        <p:txBody>
          <a:bodyPr wrap="square">
            <a:spAutoFit/>
          </a:bodyPr>
          <a:lstStyle/>
          <a:p>
            <a:r>
              <a:rPr lang="en-US" i="1" dirty="0">
                <a:solidFill>
                  <a:schemeClr val="bg1"/>
                </a:solidFill>
                <a:latin typeface="Roboto" panose="02000000000000000000" pitchFamily="2" charset="0"/>
              </a:rPr>
              <a:t>"Show me Python code to read a CSV file with Pandas."</a:t>
            </a:r>
          </a:p>
        </p:txBody>
      </p:sp>
    </p:spTree>
    <p:extLst>
      <p:ext uri="{BB962C8B-B14F-4D97-AF65-F5344CB8AC3E}">
        <p14:creationId xmlns:p14="http://schemas.microsoft.com/office/powerpoint/2010/main" val="3152424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D232D"/>
        </a:solidFill>
        <a:effectLst/>
      </p:bgPr>
    </p:bg>
    <p:spTree>
      <p:nvGrpSpPr>
        <p:cNvPr id="1" name="">
          <a:extLst>
            <a:ext uri="{FF2B5EF4-FFF2-40B4-BE49-F238E27FC236}">
              <a16:creationId xmlns:a16="http://schemas.microsoft.com/office/drawing/2014/main" id="{F0947472-BE13-DD04-0988-CFBD2AB43D6C}"/>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DCFFD371-013F-0F51-8CFF-074A10AAB265}"/>
              </a:ext>
            </a:extLst>
          </p:cNvPr>
          <p:cNvGrpSpPr/>
          <p:nvPr/>
        </p:nvGrpSpPr>
        <p:grpSpPr>
          <a:xfrm>
            <a:off x="2026027" y="5727019"/>
            <a:ext cx="4145767" cy="492728"/>
            <a:chOff x="2026027" y="5727019"/>
            <a:chExt cx="4145767" cy="492728"/>
          </a:xfrm>
        </p:grpSpPr>
        <p:grpSp>
          <p:nvGrpSpPr>
            <p:cNvPr id="4" name="Group 4">
              <a:extLst>
                <a:ext uri="{FF2B5EF4-FFF2-40B4-BE49-F238E27FC236}">
                  <a16:creationId xmlns:a16="http://schemas.microsoft.com/office/drawing/2014/main" id="{D145ED7E-3D0A-EA8B-734A-3DA4B42D1ADC}"/>
                </a:ext>
              </a:extLst>
            </p:cNvPr>
            <p:cNvGrpSpPr/>
            <p:nvPr/>
          </p:nvGrpSpPr>
          <p:grpSpPr>
            <a:xfrm>
              <a:off x="2026027" y="5727019"/>
              <a:ext cx="4145767" cy="492728"/>
              <a:chOff x="0" y="0"/>
              <a:chExt cx="1091889" cy="129772"/>
            </a:xfrm>
          </p:grpSpPr>
          <p:sp>
            <p:nvSpPr>
              <p:cNvPr id="5" name="Freeform 5">
                <a:extLst>
                  <a:ext uri="{FF2B5EF4-FFF2-40B4-BE49-F238E27FC236}">
                    <a16:creationId xmlns:a16="http://schemas.microsoft.com/office/drawing/2014/main" id="{8D8178B5-4C40-1235-94FD-D29228BB2D32}"/>
                  </a:ext>
                </a:extLst>
              </p:cNvPr>
              <p:cNvSpPr/>
              <p:nvPr/>
            </p:nvSpPr>
            <p:spPr>
              <a:xfrm>
                <a:off x="0" y="0"/>
                <a:ext cx="1091889" cy="129772"/>
              </a:xfrm>
              <a:custGeom>
                <a:avLst/>
                <a:gdLst/>
                <a:ahLst/>
                <a:cxnLst/>
                <a:rect l="l" t="t" r="r" b="b"/>
                <a:pathLst>
                  <a:path w="1091889" h="129772">
                    <a:moveTo>
                      <a:pt x="64886" y="0"/>
                    </a:moveTo>
                    <a:lnTo>
                      <a:pt x="1027003" y="0"/>
                    </a:lnTo>
                    <a:cubicBezTo>
                      <a:pt x="1044212" y="0"/>
                      <a:pt x="1060716" y="6836"/>
                      <a:pt x="1072885" y="19005"/>
                    </a:cubicBezTo>
                    <a:cubicBezTo>
                      <a:pt x="1085053" y="31173"/>
                      <a:pt x="1091889" y="47677"/>
                      <a:pt x="1091889" y="64886"/>
                    </a:cubicBezTo>
                    <a:lnTo>
                      <a:pt x="1091889" y="64886"/>
                    </a:lnTo>
                    <a:cubicBezTo>
                      <a:pt x="1091889" y="82095"/>
                      <a:pt x="1085053" y="98599"/>
                      <a:pt x="1072885" y="110767"/>
                    </a:cubicBezTo>
                    <a:cubicBezTo>
                      <a:pt x="1060716" y="122936"/>
                      <a:pt x="1044212" y="129772"/>
                      <a:pt x="1027003" y="129772"/>
                    </a:cubicBezTo>
                    <a:lnTo>
                      <a:pt x="64886" y="129772"/>
                    </a:lnTo>
                    <a:cubicBezTo>
                      <a:pt x="47677" y="129772"/>
                      <a:pt x="31173" y="122936"/>
                      <a:pt x="19005" y="110767"/>
                    </a:cubicBezTo>
                    <a:cubicBezTo>
                      <a:pt x="6836" y="98599"/>
                      <a:pt x="0" y="82095"/>
                      <a:pt x="0" y="64886"/>
                    </a:cubicBezTo>
                    <a:lnTo>
                      <a:pt x="0" y="64886"/>
                    </a:lnTo>
                    <a:cubicBezTo>
                      <a:pt x="0" y="47677"/>
                      <a:pt x="6836" y="31173"/>
                      <a:pt x="19005" y="19005"/>
                    </a:cubicBezTo>
                    <a:cubicBezTo>
                      <a:pt x="31173" y="6836"/>
                      <a:pt x="47677" y="0"/>
                      <a:pt x="64886" y="0"/>
                    </a:cubicBez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6" name="TextBox 6">
                <a:extLst>
                  <a:ext uri="{FF2B5EF4-FFF2-40B4-BE49-F238E27FC236}">
                    <a16:creationId xmlns:a16="http://schemas.microsoft.com/office/drawing/2014/main" id="{7445CAFD-F9EF-8393-96D6-01AA9B8A9E6E}"/>
                  </a:ext>
                </a:extLst>
              </p:cNvPr>
              <p:cNvSpPr txBox="1"/>
              <p:nvPr/>
            </p:nvSpPr>
            <p:spPr>
              <a:xfrm>
                <a:off x="0" y="-57150"/>
                <a:ext cx="1091889" cy="186922"/>
              </a:xfrm>
              <a:prstGeom prst="rect">
                <a:avLst/>
              </a:prstGeom>
            </p:spPr>
            <p:txBody>
              <a:bodyPr lIns="50800" tIns="50800" rIns="50800" bIns="50800" rtlCol="0" anchor="ctr"/>
              <a:lstStyle/>
              <a:p>
                <a:pPr algn="ctr">
                  <a:lnSpc>
                    <a:spcPts val="2803"/>
                  </a:lnSpc>
                </a:pPr>
                <a:endParaRPr/>
              </a:p>
            </p:txBody>
          </p:sp>
        </p:grpSp>
        <p:sp>
          <p:nvSpPr>
            <p:cNvPr id="10" name="TextBox 10">
              <a:extLst>
                <a:ext uri="{FF2B5EF4-FFF2-40B4-BE49-F238E27FC236}">
                  <a16:creationId xmlns:a16="http://schemas.microsoft.com/office/drawing/2014/main" id="{0027F871-AF43-5AF1-4086-BDBAD6381FC1}"/>
                </a:ext>
              </a:extLst>
            </p:cNvPr>
            <p:cNvSpPr txBox="1"/>
            <p:nvPr/>
          </p:nvSpPr>
          <p:spPr>
            <a:xfrm>
              <a:off x="2168902" y="5745418"/>
              <a:ext cx="3787944" cy="366767"/>
            </a:xfrm>
            <a:prstGeom prst="rect">
              <a:avLst/>
            </a:prstGeom>
          </p:spPr>
          <p:txBody>
            <a:bodyPr wrap="square"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Nonexistent Error </a:t>
              </a:r>
            </a:p>
          </p:txBody>
        </p:sp>
      </p:grpSp>
      <p:grpSp>
        <p:nvGrpSpPr>
          <p:cNvPr id="22" name="Group 22">
            <a:extLst>
              <a:ext uri="{FF2B5EF4-FFF2-40B4-BE49-F238E27FC236}">
                <a16:creationId xmlns:a16="http://schemas.microsoft.com/office/drawing/2014/main" id="{B07A4775-D0FD-0FB8-F1CD-D3E850A7B8EC}"/>
              </a:ext>
            </a:extLst>
          </p:cNvPr>
          <p:cNvGrpSpPr/>
          <p:nvPr/>
        </p:nvGrpSpPr>
        <p:grpSpPr>
          <a:xfrm>
            <a:off x="9144000" y="-1350947"/>
            <a:ext cx="11563599" cy="6434348"/>
            <a:chOff x="0" y="0"/>
            <a:chExt cx="1149715" cy="639737"/>
          </a:xfrm>
        </p:grpSpPr>
        <p:sp>
          <p:nvSpPr>
            <p:cNvPr id="23" name="Freeform 23">
              <a:extLst>
                <a:ext uri="{FF2B5EF4-FFF2-40B4-BE49-F238E27FC236}">
                  <a16:creationId xmlns:a16="http://schemas.microsoft.com/office/drawing/2014/main" id="{31E16364-52D8-777F-3294-8690AFA8666D}"/>
                </a:ext>
              </a:extLst>
            </p:cNvPr>
            <p:cNvSpPr/>
            <p:nvPr/>
          </p:nvSpPr>
          <p:spPr>
            <a:xfrm>
              <a:off x="0" y="0"/>
              <a:ext cx="1149715" cy="639737"/>
            </a:xfrm>
            <a:custGeom>
              <a:avLst/>
              <a:gdLst/>
              <a:ahLst/>
              <a:cxnLst/>
              <a:rect l="l" t="t" r="r" b="b"/>
              <a:pathLst>
                <a:path w="1149715" h="639737">
                  <a:moveTo>
                    <a:pt x="203200" y="0"/>
                  </a:moveTo>
                  <a:lnTo>
                    <a:pt x="1149715" y="0"/>
                  </a:lnTo>
                  <a:lnTo>
                    <a:pt x="946515" y="639737"/>
                  </a:lnTo>
                  <a:lnTo>
                    <a:pt x="0" y="639737"/>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24" name="TextBox 24">
              <a:extLst>
                <a:ext uri="{FF2B5EF4-FFF2-40B4-BE49-F238E27FC236}">
                  <a16:creationId xmlns:a16="http://schemas.microsoft.com/office/drawing/2014/main" id="{F5B16468-0B0E-F644-5025-709BEA70B2E0}"/>
                </a:ext>
              </a:extLst>
            </p:cNvPr>
            <p:cNvSpPr txBox="1"/>
            <p:nvPr/>
          </p:nvSpPr>
          <p:spPr>
            <a:xfrm>
              <a:off x="101600" y="-57150"/>
              <a:ext cx="946515" cy="696887"/>
            </a:xfrm>
            <a:prstGeom prst="rect">
              <a:avLst/>
            </a:prstGeom>
          </p:spPr>
          <p:txBody>
            <a:bodyPr lIns="50800" tIns="50800" rIns="50800" bIns="50800" rtlCol="0" anchor="ctr"/>
            <a:lstStyle/>
            <a:p>
              <a:pPr algn="ctr">
                <a:lnSpc>
                  <a:spcPts val="2803"/>
                </a:lnSpc>
              </a:pPr>
              <a:endParaRPr/>
            </a:p>
          </p:txBody>
        </p:sp>
      </p:grpSp>
      <p:sp>
        <p:nvSpPr>
          <p:cNvPr id="25" name="TextBox 25">
            <a:extLst>
              <a:ext uri="{FF2B5EF4-FFF2-40B4-BE49-F238E27FC236}">
                <a16:creationId xmlns:a16="http://schemas.microsoft.com/office/drawing/2014/main" id="{C2803917-4971-DF83-5E99-605D3FF69E99}"/>
              </a:ext>
            </a:extLst>
          </p:cNvPr>
          <p:cNvSpPr txBox="1"/>
          <p:nvPr/>
        </p:nvSpPr>
        <p:spPr>
          <a:xfrm>
            <a:off x="2026027" y="1875752"/>
            <a:ext cx="7861639" cy="795089"/>
          </a:xfrm>
          <a:prstGeom prst="rect">
            <a:avLst/>
          </a:prstGeom>
        </p:spPr>
        <p:txBody>
          <a:bodyPr lIns="0" tIns="0" rIns="0" bIns="0" rtlCol="0" anchor="t">
            <a:spAutoFit/>
          </a:bodyPr>
          <a:lstStyle/>
          <a:p>
            <a:pPr>
              <a:lnSpc>
                <a:spcPts val="6214"/>
              </a:lnSpc>
            </a:pPr>
            <a:r>
              <a:rPr lang="en-US" sz="5357" dirty="0">
                <a:solidFill>
                  <a:srgbClr val="F3F3F2"/>
                </a:solidFill>
                <a:latin typeface="Tomorrow"/>
                <a:ea typeface="Tomorrow"/>
                <a:cs typeface="Tomorrow"/>
                <a:sym typeface="Tomorrow"/>
              </a:rPr>
              <a:t>The Downside</a:t>
            </a:r>
          </a:p>
        </p:txBody>
      </p:sp>
      <p:sp>
        <p:nvSpPr>
          <p:cNvPr id="2" name="Freeform 8">
            <a:extLst>
              <a:ext uri="{FF2B5EF4-FFF2-40B4-BE49-F238E27FC236}">
                <a16:creationId xmlns:a16="http://schemas.microsoft.com/office/drawing/2014/main" id="{CA0643B9-681F-B87C-7832-66858C658D59}"/>
              </a:ext>
            </a:extLst>
          </p:cNvPr>
          <p:cNvSpPr/>
          <p:nvPr/>
        </p:nvSpPr>
        <p:spPr>
          <a:xfrm>
            <a:off x="2026027" y="6873262"/>
            <a:ext cx="4089749" cy="3071029"/>
          </a:xfrm>
          <a:custGeom>
            <a:avLst/>
            <a:gdLst/>
            <a:ahLst/>
            <a:cxnLst/>
            <a:rect l="l" t="t" r="r" b="b"/>
            <a:pathLst>
              <a:path w="4089749" h="3071029">
                <a:moveTo>
                  <a:pt x="0" y="0"/>
                </a:moveTo>
                <a:lnTo>
                  <a:pt x="4089748" y="0"/>
                </a:lnTo>
                <a:lnTo>
                  <a:pt x="4089748" y="3071030"/>
                </a:lnTo>
                <a:lnTo>
                  <a:pt x="0" y="3071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7" name="TextBox 6">
            <a:extLst>
              <a:ext uri="{FF2B5EF4-FFF2-40B4-BE49-F238E27FC236}">
                <a16:creationId xmlns:a16="http://schemas.microsoft.com/office/drawing/2014/main" id="{40C8FEE8-4126-3D88-0DED-3F78D30BCD78}"/>
              </a:ext>
            </a:extLst>
          </p:cNvPr>
          <p:cNvSpPr txBox="1"/>
          <p:nvPr/>
        </p:nvSpPr>
        <p:spPr>
          <a:xfrm>
            <a:off x="2375446" y="7408502"/>
            <a:ext cx="3581400" cy="707886"/>
          </a:xfrm>
          <a:prstGeom prst="rect">
            <a:avLst/>
          </a:prstGeom>
          <a:noFill/>
        </p:spPr>
        <p:txBody>
          <a:bodyPr wrap="square">
            <a:spAutoFit/>
          </a:bodyPr>
          <a:lstStyle/>
          <a:p>
            <a:r>
              <a:rPr lang="en-US" sz="2000" dirty="0">
                <a:solidFill>
                  <a:schemeClr val="bg1"/>
                </a:solidFill>
              </a:rPr>
              <a:t>Run the command </a:t>
            </a:r>
            <a:r>
              <a:rPr lang="en-US" sz="2000" dirty="0" err="1">
                <a:solidFill>
                  <a:schemeClr val="bg1"/>
                </a:solidFill>
              </a:rPr>
              <a:t>chkdsk</a:t>
            </a:r>
            <a:r>
              <a:rPr lang="en-US" sz="2000" dirty="0">
                <a:solidFill>
                  <a:schemeClr val="bg1"/>
                </a:solidFill>
              </a:rPr>
              <a:t> /f /r C: to resolve the issue.</a:t>
            </a:r>
          </a:p>
        </p:txBody>
      </p:sp>
      <p:sp>
        <p:nvSpPr>
          <p:cNvPr id="9" name="TextBox 8">
            <a:extLst>
              <a:ext uri="{FF2B5EF4-FFF2-40B4-BE49-F238E27FC236}">
                <a16:creationId xmlns:a16="http://schemas.microsoft.com/office/drawing/2014/main" id="{765755A5-884A-2291-0BB3-FAA143DDB683}"/>
              </a:ext>
            </a:extLst>
          </p:cNvPr>
          <p:cNvSpPr txBox="1"/>
          <p:nvPr/>
        </p:nvSpPr>
        <p:spPr>
          <a:xfrm>
            <a:off x="2055335" y="6361838"/>
            <a:ext cx="10357338" cy="369332"/>
          </a:xfrm>
          <a:prstGeom prst="rect">
            <a:avLst/>
          </a:prstGeom>
          <a:noFill/>
        </p:spPr>
        <p:txBody>
          <a:bodyPr wrap="square">
            <a:spAutoFit/>
          </a:bodyPr>
          <a:lstStyle/>
          <a:p>
            <a:r>
              <a:rPr lang="en-US" i="1" dirty="0">
                <a:solidFill>
                  <a:schemeClr val="bg1"/>
                </a:solidFill>
                <a:latin typeface="Roboto" panose="02000000000000000000" pitchFamily="2" charset="0"/>
              </a:rPr>
              <a:t>"How do I fix 'Error 0x80070005: Access Denied' in Windows?"</a:t>
            </a:r>
          </a:p>
        </p:txBody>
      </p:sp>
    </p:spTree>
    <p:extLst>
      <p:ext uri="{BB962C8B-B14F-4D97-AF65-F5344CB8AC3E}">
        <p14:creationId xmlns:p14="http://schemas.microsoft.com/office/powerpoint/2010/main" val="4177695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D232D"/>
        </a:solidFill>
        <a:effectLst/>
      </p:bgPr>
    </p:bg>
    <p:spTree>
      <p:nvGrpSpPr>
        <p:cNvPr id="1" name="">
          <a:extLst>
            <a:ext uri="{FF2B5EF4-FFF2-40B4-BE49-F238E27FC236}">
              <a16:creationId xmlns:a16="http://schemas.microsoft.com/office/drawing/2014/main" id="{BA4C6651-851F-D0F9-3CA1-F3DAC435092C}"/>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61A42771-E1E9-EC7F-9FE6-1DF133DE6FA5}"/>
              </a:ext>
            </a:extLst>
          </p:cNvPr>
          <p:cNvGrpSpPr/>
          <p:nvPr/>
        </p:nvGrpSpPr>
        <p:grpSpPr>
          <a:xfrm>
            <a:off x="2026027" y="5727019"/>
            <a:ext cx="4145767" cy="492728"/>
            <a:chOff x="2026027" y="5727019"/>
            <a:chExt cx="4145767" cy="492728"/>
          </a:xfrm>
        </p:grpSpPr>
        <p:grpSp>
          <p:nvGrpSpPr>
            <p:cNvPr id="4" name="Group 4">
              <a:extLst>
                <a:ext uri="{FF2B5EF4-FFF2-40B4-BE49-F238E27FC236}">
                  <a16:creationId xmlns:a16="http://schemas.microsoft.com/office/drawing/2014/main" id="{08D0F217-60E2-F55F-155A-278AD6C3673A}"/>
                </a:ext>
              </a:extLst>
            </p:cNvPr>
            <p:cNvGrpSpPr/>
            <p:nvPr/>
          </p:nvGrpSpPr>
          <p:grpSpPr>
            <a:xfrm>
              <a:off x="2026027" y="5727019"/>
              <a:ext cx="4145767" cy="492728"/>
              <a:chOff x="0" y="0"/>
              <a:chExt cx="1091889" cy="129772"/>
            </a:xfrm>
          </p:grpSpPr>
          <p:sp>
            <p:nvSpPr>
              <p:cNvPr id="5" name="Freeform 5">
                <a:extLst>
                  <a:ext uri="{FF2B5EF4-FFF2-40B4-BE49-F238E27FC236}">
                    <a16:creationId xmlns:a16="http://schemas.microsoft.com/office/drawing/2014/main" id="{711F18F6-373C-397E-67B3-33D694EAA91A}"/>
                  </a:ext>
                </a:extLst>
              </p:cNvPr>
              <p:cNvSpPr/>
              <p:nvPr/>
            </p:nvSpPr>
            <p:spPr>
              <a:xfrm>
                <a:off x="0" y="0"/>
                <a:ext cx="1091889" cy="129772"/>
              </a:xfrm>
              <a:custGeom>
                <a:avLst/>
                <a:gdLst/>
                <a:ahLst/>
                <a:cxnLst/>
                <a:rect l="l" t="t" r="r" b="b"/>
                <a:pathLst>
                  <a:path w="1091889" h="129772">
                    <a:moveTo>
                      <a:pt x="64886" y="0"/>
                    </a:moveTo>
                    <a:lnTo>
                      <a:pt x="1027003" y="0"/>
                    </a:lnTo>
                    <a:cubicBezTo>
                      <a:pt x="1044212" y="0"/>
                      <a:pt x="1060716" y="6836"/>
                      <a:pt x="1072885" y="19005"/>
                    </a:cubicBezTo>
                    <a:cubicBezTo>
                      <a:pt x="1085053" y="31173"/>
                      <a:pt x="1091889" y="47677"/>
                      <a:pt x="1091889" y="64886"/>
                    </a:cubicBezTo>
                    <a:lnTo>
                      <a:pt x="1091889" y="64886"/>
                    </a:lnTo>
                    <a:cubicBezTo>
                      <a:pt x="1091889" y="82095"/>
                      <a:pt x="1085053" y="98599"/>
                      <a:pt x="1072885" y="110767"/>
                    </a:cubicBezTo>
                    <a:cubicBezTo>
                      <a:pt x="1060716" y="122936"/>
                      <a:pt x="1044212" y="129772"/>
                      <a:pt x="1027003" y="129772"/>
                    </a:cubicBezTo>
                    <a:lnTo>
                      <a:pt x="64886" y="129772"/>
                    </a:lnTo>
                    <a:cubicBezTo>
                      <a:pt x="47677" y="129772"/>
                      <a:pt x="31173" y="122936"/>
                      <a:pt x="19005" y="110767"/>
                    </a:cubicBezTo>
                    <a:cubicBezTo>
                      <a:pt x="6836" y="98599"/>
                      <a:pt x="0" y="82095"/>
                      <a:pt x="0" y="64886"/>
                    </a:cubicBezTo>
                    <a:lnTo>
                      <a:pt x="0" y="64886"/>
                    </a:lnTo>
                    <a:cubicBezTo>
                      <a:pt x="0" y="47677"/>
                      <a:pt x="6836" y="31173"/>
                      <a:pt x="19005" y="19005"/>
                    </a:cubicBezTo>
                    <a:cubicBezTo>
                      <a:pt x="31173" y="6836"/>
                      <a:pt x="47677" y="0"/>
                      <a:pt x="64886" y="0"/>
                    </a:cubicBez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6" name="TextBox 6">
                <a:extLst>
                  <a:ext uri="{FF2B5EF4-FFF2-40B4-BE49-F238E27FC236}">
                    <a16:creationId xmlns:a16="http://schemas.microsoft.com/office/drawing/2014/main" id="{949116D0-787C-9BA7-EFFC-3CD908603E88}"/>
                  </a:ext>
                </a:extLst>
              </p:cNvPr>
              <p:cNvSpPr txBox="1"/>
              <p:nvPr/>
            </p:nvSpPr>
            <p:spPr>
              <a:xfrm>
                <a:off x="0" y="-57150"/>
                <a:ext cx="1091889" cy="186922"/>
              </a:xfrm>
              <a:prstGeom prst="rect">
                <a:avLst/>
              </a:prstGeom>
            </p:spPr>
            <p:txBody>
              <a:bodyPr lIns="50800" tIns="50800" rIns="50800" bIns="50800" rtlCol="0" anchor="ctr"/>
              <a:lstStyle/>
              <a:p>
                <a:pPr algn="ctr">
                  <a:lnSpc>
                    <a:spcPts val="2803"/>
                  </a:lnSpc>
                </a:pPr>
                <a:endParaRPr/>
              </a:p>
            </p:txBody>
          </p:sp>
        </p:grpSp>
        <p:sp>
          <p:nvSpPr>
            <p:cNvPr id="10" name="TextBox 10">
              <a:extLst>
                <a:ext uri="{FF2B5EF4-FFF2-40B4-BE49-F238E27FC236}">
                  <a16:creationId xmlns:a16="http://schemas.microsoft.com/office/drawing/2014/main" id="{9F416119-0F9E-A9EE-75E6-241691B4B504}"/>
                </a:ext>
              </a:extLst>
            </p:cNvPr>
            <p:cNvSpPr txBox="1"/>
            <p:nvPr/>
          </p:nvSpPr>
          <p:spPr>
            <a:xfrm>
              <a:off x="2168902" y="5745418"/>
              <a:ext cx="3787944" cy="366767"/>
            </a:xfrm>
            <a:prstGeom prst="rect">
              <a:avLst/>
            </a:prstGeom>
          </p:spPr>
          <p:txBody>
            <a:bodyPr wrap="square"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Imaginary Best Practices</a:t>
              </a:r>
            </a:p>
          </p:txBody>
        </p:sp>
      </p:grpSp>
      <p:grpSp>
        <p:nvGrpSpPr>
          <p:cNvPr id="22" name="Group 22">
            <a:extLst>
              <a:ext uri="{FF2B5EF4-FFF2-40B4-BE49-F238E27FC236}">
                <a16:creationId xmlns:a16="http://schemas.microsoft.com/office/drawing/2014/main" id="{10853E13-65DC-5963-9179-3ED5CF3BBB92}"/>
              </a:ext>
            </a:extLst>
          </p:cNvPr>
          <p:cNvGrpSpPr/>
          <p:nvPr/>
        </p:nvGrpSpPr>
        <p:grpSpPr>
          <a:xfrm>
            <a:off x="9144000" y="-1350947"/>
            <a:ext cx="11563599" cy="6434348"/>
            <a:chOff x="0" y="0"/>
            <a:chExt cx="1149715" cy="639737"/>
          </a:xfrm>
        </p:grpSpPr>
        <p:sp>
          <p:nvSpPr>
            <p:cNvPr id="23" name="Freeform 23">
              <a:extLst>
                <a:ext uri="{FF2B5EF4-FFF2-40B4-BE49-F238E27FC236}">
                  <a16:creationId xmlns:a16="http://schemas.microsoft.com/office/drawing/2014/main" id="{97DFA8AA-61E9-84ED-CBEB-66A84A79AAA1}"/>
                </a:ext>
              </a:extLst>
            </p:cNvPr>
            <p:cNvSpPr/>
            <p:nvPr/>
          </p:nvSpPr>
          <p:spPr>
            <a:xfrm>
              <a:off x="0" y="0"/>
              <a:ext cx="1149715" cy="639737"/>
            </a:xfrm>
            <a:custGeom>
              <a:avLst/>
              <a:gdLst/>
              <a:ahLst/>
              <a:cxnLst/>
              <a:rect l="l" t="t" r="r" b="b"/>
              <a:pathLst>
                <a:path w="1149715" h="639737">
                  <a:moveTo>
                    <a:pt x="203200" y="0"/>
                  </a:moveTo>
                  <a:lnTo>
                    <a:pt x="1149715" y="0"/>
                  </a:lnTo>
                  <a:lnTo>
                    <a:pt x="946515" y="639737"/>
                  </a:lnTo>
                  <a:lnTo>
                    <a:pt x="0" y="639737"/>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24" name="TextBox 24">
              <a:extLst>
                <a:ext uri="{FF2B5EF4-FFF2-40B4-BE49-F238E27FC236}">
                  <a16:creationId xmlns:a16="http://schemas.microsoft.com/office/drawing/2014/main" id="{F982A25A-B4C0-38E4-4942-B61D2A4C984C}"/>
                </a:ext>
              </a:extLst>
            </p:cNvPr>
            <p:cNvSpPr txBox="1"/>
            <p:nvPr/>
          </p:nvSpPr>
          <p:spPr>
            <a:xfrm>
              <a:off x="101600" y="-57150"/>
              <a:ext cx="946515" cy="696887"/>
            </a:xfrm>
            <a:prstGeom prst="rect">
              <a:avLst/>
            </a:prstGeom>
          </p:spPr>
          <p:txBody>
            <a:bodyPr lIns="50800" tIns="50800" rIns="50800" bIns="50800" rtlCol="0" anchor="ctr"/>
            <a:lstStyle/>
            <a:p>
              <a:pPr algn="ctr">
                <a:lnSpc>
                  <a:spcPts val="2803"/>
                </a:lnSpc>
              </a:pPr>
              <a:endParaRPr/>
            </a:p>
          </p:txBody>
        </p:sp>
      </p:grpSp>
      <p:sp>
        <p:nvSpPr>
          <p:cNvPr id="25" name="TextBox 25">
            <a:extLst>
              <a:ext uri="{FF2B5EF4-FFF2-40B4-BE49-F238E27FC236}">
                <a16:creationId xmlns:a16="http://schemas.microsoft.com/office/drawing/2014/main" id="{11811EA9-A61E-0385-6814-A09164952504}"/>
              </a:ext>
            </a:extLst>
          </p:cNvPr>
          <p:cNvSpPr txBox="1"/>
          <p:nvPr/>
        </p:nvSpPr>
        <p:spPr>
          <a:xfrm>
            <a:off x="2026027" y="1875752"/>
            <a:ext cx="7861639" cy="795089"/>
          </a:xfrm>
          <a:prstGeom prst="rect">
            <a:avLst/>
          </a:prstGeom>
        </p:spPr>
        <p:txBody>
          <a:bodyPr lIns="0" tIns="0" rIns="0" bIns="0" rtlCol="0" anchor="t">
            <a:spAutoFit/>
          </a:bodyPr>
          <a:lstStyle/>
          <a:p>
            <a:pPr>
              <a:lnSpc>
                <a:spcPts val="6214"/>
              </a:lnSpc>
            </a:pPr>
            <a:r>
              <a:rPr lang="en-US" sz="5357" dirty="0">
                <a:solidFill>
                  <a:srgbClr val="F3F3F2"/>
                </a:solidFill>
                <a:latin typeface="Tomorrow"/>
                <a:ea typeface="Tomorrow"/>
                <a:cs typeface="Tomorrow"/>
                <a:sym typeface="Tomorrow"/>
              </a:rPr>
              <a:t>The Downside</a:t>
            </a:r>
          </a:p>
        </p:txBody>
      </p:sp>
      <p:sp>
        <p:nvSpPr>
          <p:cNvPr id="2" name="Freeform 8">
            <a:extLst>
              <a:ext uri="{FF2B5EF4-FFF2-40B4-BE49-F238E27FC236}">
                <a16:creationId xmlns:a16="http://schemas.microsoft.com/office/drawing/2014/main" id="{BC7B9C0C-5D21-35B6-C687-5642D0AEE868}"/>
              </a:ext>
            </a:extLst>
          </p:cNvPr>
          <p:cNvSpPr/>
          <p:nvPr/>
        </p:nvSpPr>
        <p:spPr>
          <a:xfrm>
            <a:off x="2026027" y="6873262"/>
            <a:ext cx="4089749" cy="3071029"/>
          </a:xfrm>
          <a:custGeom>
            <a:avLst/>
            <a:gdLst/>
            <a:ahLst/>
            <a:cxnLst/>
            <a:rect l="l" t="t" r="r" b="b"/>
            <a:pathLst>
              <a:path w="4089749" h="3071029">
                <a:moveTo>
                  <a:pt x="0" y="0"/>
                </a:moveTo>
                <a:lnTo>
                  <a:pt x="4089748" y="0"/>
                </a:lnTo>
                <a:lnTo>
                  <a:pt x="4089748" y="3071030"/>
                </a:lnTo>
                <a:lnTo>
                  <a:pt x="0" y="3071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7" name="TextBox 6">
            <a:extLst>
              <a:ext uri="{FF2B5EF4-FFF2-40B4-BE49-F238E27FC236}">
                <a16:creationId xmlns:a16="http://schemas.microsoft.com/office/drawing/2014/main" id="{ECACA911-324E-8E65-3F6D-CC3CF39CA894}"/>
              </a:ext>
            </a:extLst>
          </p:cNvPr>
          <p:cNvSpPr txBox="1"/>
          <p:nvPr/>
        </p:nvSpPr>
        <p:spPr>
          <a:xfrm>
            <a:off x="2375446" y="7408502"/>
            <a:ext cx="3581400" cy="1015663"/>
          </a:xfrm>
          <a:prstGeom prst="rect">
            <a:avLst/>
          </a:prstGeom>
          <a:noFill/>
        </p:spPr>
        <p:txBody>
          <a:bodyPr wrap="square">
            <a:spAutoFit/>
          </a:bodyPr>
          <a:lstStyle/>
          <a:p>
            <a:r>
              <a:rPr lang="en-US" sz="2000" dirty="0">
                <a:solidFill>
                  <a:schemeClr val="bg1"/>
                </a:solidFill>
              </a:rPr>
              <a:t>Always use exactly five headings in every section for optimal readability.</a:t>
            </a:r>
          </a:p>
        </p:txBody>
      </p:sp>
      <p:sp>
        <p:nvSpPr>
          <p:cNvPr id="9" name="TextBox 8">
            <a:extLst>
              <a:ext uri="{FF2B5EF4-FFF2-40B4-BE49-F238E27FC236}">
                <a16:creationId xmlns:a16="http://schemas.microsoft.com/office/drawing/2014/main" id="{39CFA3B0-2B08-16B5-F874-EA294962522C}"/>
              </a:ext>
            </a:extLst>
          </p:cNvPr>
          <p:cNvSpPr txBox="1"/>
          <p:nvPr/>
        </p:nvSpPr>
        <p:spPr>
          <a:xfrm>
            <a:off x="2055335" y="6361838"/>
            <a:ext cx="10357338" cy="369332"/>
          </a:xfrm>
          <a:prstGeom prst="rect">
            <a:avLst/>
          </a:prstGeom>
          <a:noFill/>
        </p:spPr>
        <p:txBody>
          <a:bodyPr wrap="square">
            <a:spAutoFit/>
          </a:bodyPr>
          <a:lstStyle/>
          <a:p>
            <a:r>
              <a:rPr lang="en-US" i="1" dirty="0">
                <a:solidFill>
                  <a:schemeClr val="bg1"/>
                </a:solidFill>
                <a:latin typeface="Roboto" panose="02000000000000000000" pitchFamily="2" charset="0"/>
              </a:rPr>
              <a:t>"What’s the best way to structure a technical document?"</a:t>
            </a:r>
          </a:p>
        </p:txBody>
      </p:sp>
    </p:spTree>
    <p:extLst>
      <p:ext uri="{BB962C8B-B14F-4D97-AF65-F5344CB8AC3E}">
        <p14:creationId xmlns:p14="http://schemas.microsoft.com/office/powerpoint/2010/main" val="3165428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D232D"/>
        </a:solidFill>
        <a:effectLst/>
      </p:bgPr>
    </p:bg>
    <p:spTree>
      <p:nvGrpSpPr>
        <p:cNvPr id="1" name="">
          <a:extLst>
            <a:ext uri="{FF2B5EF4-FFF2-40B4-BE49-F238E27FC236}">
              <a16:creationId xmlns:a16="http://schemas.microsoft.com/office/drawing/2014/main" id="{57B6C39F-7C82-9529-20C8-E040EABFCD6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BAD815F-BB90-91FA-5DEC-EC6141A77C27}"/>
              </a:ext>
            </a:extLst>
          </p:cNvPr>
          <p:cNvGrpSpPr/>
          <p:nvPr/>
        </p:nvGrpSpPr>
        <p:grpSpPr>
          <a:xfrm rot="5400000">
            <a:off x="17334476" y="3325783"/>
            <a:ext cx="5744070" cy="6765450"/>
            <a:chOff x="0" y="0"/>
            <a:chExt cx="455234" cy="536182"/>
          </a:xfrm>
        </p:grpSpPr>
        <p:sp>
          <p:nvSpPr>
            <p:cNvPr id="3" name="Freeform 3">
              <a:extLst>
                <a:ext uri="{FF2B5EF4-FFF2-40B4-BE49-F238E27FC236}">
                  <a16:creationId xmlns:a16="http://schemas.microsoft.com/office/drawing/2014/main" id="{6CF6E0CE-EE39-B01A-5900-B305A7DA13F8}"/>
                </a:ext>
              </a:extLst>
            </p:cNvPr>
            <p:cNvSpPr/>
            <p:nvPr/>
          </p:nvSpPr>
          <p:spPr>
            <a:xfrm>
              <a:off x="0" y="0"/>
              <a:ext cx="455234" cy="536182"/>
            </a:xfrm>
            <a:custGeom>
              <a:avLst/>
              <a:gdLst/>
              <a:ahLst/>
              <a:cxnLst/>
              <a:rect l="l" t="t" r="r" b="b"/>
              <a:pathLst>
                <a:path w="455234" h="536182">
                  <a:moveTo>
                    <a:pt x="203200" y="0"/>
                  </a:moveTo>
                  <a:lnTo>
                    <a:pt x="455234" y="0"/>
                  </a:lnTo>
                  <a:lnTo>
                    <a:pt x="252034" y="536182"/>
                  </a:lnTo>
                  <a:lnTo>
                    <a:pt x="0" y="536182"/>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4" name="TextBox 4">
              <a:extLst>
                <a:ext uri="{FF2B5EF4-FFF2-40B4-BE49-F238E27FC236}">
                  <a16:creationId xmlns:a16="http://schemas.microsoft.com/office/drawing/2014/main" id="{AA7BB582-E191-E80E-3F95-FED70A81664C}"/>
                </a:ext>
              </a:extLst>
            </p:cNvPr>
            <p:cNvSpPr txBox="1"/>
            <p:nvPr/>
          </p:nvSpPr>
          <p:spPr>
            <a:xfrm>
              <a:off x="101600" y="-57150"/>
              <a:ext cx="252034" cy="593332"/>
            </a:xfrm>
            <a:prstGeom prst="rect">
              <a:avLst/>
            </a:prstGeom>
          </p:spPr>
          <p:txBody>
            <a:bodyPr lIns="50800" tIns="50800" rIns="50800" bIns="50800" rtlCol="0" anchor="ctr"/>
            <a:lstStyle/>
            <a:p>
              <a:pPr algn="ctr">
                <a:lnSpc>
                  <a:spcPts val="2803"/>
                </a:lnSpc>
              </a:pPr>
              <a:endParaRPr/>
            </a:p>
          </p:txBody>
        </p:sp>
      </p:grpSp>
      <p:grpSp>
        <p:nvGrpSpPr>
          <p:cNvPr id="5" name="Group 5">
            <a:extLst>
              <a:ext uri="{FF2B5EF4-FFF2-40B4-BE49-F238E27FC236}">
                <a16:creationId xmlns:a16="http://schemas.microsoft.com/office/drawing/2014/main" id="{414F9C8F-1E1F-4F52-E23F-386E0B981CB5}"/>
              </a:ext>
            </a:extLst>
          </p:cNvPr>
          <p:cNvGrpSpPr/>
          <p:nvPr/>
        </p:nvGrpSpPr>
        <p:grpSpPr>
          <a:xfrm rot="5400000">
            <a:off x="15790365" y="-887740"/>
            <a:ext cx="5744070" cy="6765450"/>
            <a:chOff x="0" y="0"/>
            <a:chExt cx="455234" cy="536182"/>
          </a:xfrm>
        </p:grpSpPr>
        <p:sp>
          <p:nvSpPr>
            <p:cNvPr id="6" name="Freeform 6">
              <a:extLst>
                <a:ext uri="{FF2B5EF4-FFF2-40B4-BE49-F238E27FC236}">
                  <a16:creationId xmlns:a16="http://schemas.microsoft.com/office/drawing/2014/main" id="{D05F9D7F-B2FE-8F50-2CEB-3107CB13378B}"/>
                </a:ext>
              </a:extLst>
            </p:cNvPr>
            <p:cNvSpPr/>
            <p:nvPr/>
          </p:nvSpPr>
          <p:spPr>
            <a:xfrm>
              <a:off x="0" y="0"/>
              <a:ext cx="455234" cy="536182"/>
            </a:xfrm>
            <a:custGeom>
              <a:avLst/>
              <a:gdLst/>
              <a:ahLst/>
              <a:cxnLst/>
              <a:rect l="l" t="t" r="r" b="b"/>
              <a:pathLst>
                <a:path w="455234" h="536182">
                  <a:moveTo>
                    <a:pt x="203200" y="0"/>
                  </a:moveTo>
                  <a:lnTo>
                    <a:pt x="455234" y="0"/>
                  </a:lnTo>
                  <a:lnTo>
                    <a:pt x="252034" y="536182"/>
                  </a:lnTo>
                  <a:lnTo>
                    <a:pt x="0" y="536182"/>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7" name="TextBox 7">
              <a:extLst>
                <a:ext uri="{FF2B5EF4-FFF2-40B4-BE49-F238E27FC236}">
                  <a16:creationId xmlns:a16="http://schemas.microsoft.com/office/drawing/2014/main" id="{BC08851D-BE86-5CAF-9306-B819DEA00EE9}"/>
                </a:ext>
              </a:extLst>
            </p:cNvPr>
            <p:cNvSpPr txBox="1"/>
            <p:nvPr/>
          </p:nvSpPr>
          <p:spPr>
            <a:xfrm>
              <a:off x="101600" y="-57150"/>
              <a:ext cx="252034" cy="593332"/>
            </a:xfrm>
            <a:prstGeom prst="rect">
              <a:avLst/>
            </a:prstGeom>
          </p:spPr>
          <p:txBody>
            <a:bodyPr lIns="50800" tIns="50800" rIns="50800" bIns="50800" rtlCol="0" anchor="ctr"/>
            <a:lstStyle/>
            <a:p>
              <a:pPr algn="ctr">
                <a:lnSpc>
                  <a:spcPts val="2803"/>
                </a:lnSpc>
              </a:pPr>
              <a:endParaRPr/>
            </a:p>
          </p:txBody>
        </p:sp>
      </p:grpSp>
      <p:grpSp>
        <p:nvGrpSpPr>
          <p:cNvPr id="19" name="Group 18">
            <a:extLst>
              <a:ext uri="{FF2B5EF4-FFF2-40B4-BE49-F238E27FC236}">
                <a16:creationId xmlns:a16="http://schemas.microsoft.com/office/drawing/2014/main" id="{A7D46C90-B192-5A52-BBCB-72A48955F2E6}"/>
              </a:ext>
            </a:extLst>
          </p:cNvPr>
          <p:cNvGrpSpPr/>
          <p:nvPr/>
        </p:nvGrpSpPr>
        <p:grpSpPr>
          <a:xfrm>
            <a:off x="1214827" y="4330203"/>
            <a:ext cx="4089749" cy="3071029"/>
            <a:chOff x="1214827" y="4330203"/>
            <a:chExt cx="4089749" cy="3071029"/>
          </a:xfrm>
        </p:grpSpPr>
        <p:sp>
          <p:nvSpPr>
            <p:cNvPr id="8" name="Freeform 8">
              <a:extLst>
                <a:ext uri="{FF2B5EF4-FFF2-40B4-BE49-F238E27FC236}">
                  <a16:creationId xmlns:a16="http://schemas.microsoft.com/office/drawing/2014/main" id="{8B545117-073C-64F8-4572-A1F41AA34328}"/>
                </a:ext>
              </a:extLst>
            </p:cNvPr>
            <p:cNvSpPr/>
            <p:nvPr/>
          </p:nvSpPr>
          <p:spPr>
            <a:xfrm>
              <a:off x="1214827" y="4330203"/>
              <a:ext cx="4089749" cy="3071029"/>
            </a:xfrm>
            <a:custGeom>
              <a:avLst/>
              <a:gdLst/>
              <a:ahLst/>
              <a:cxnLst/>
              <a:rect l="l" t="t" r="r" b="b"/>
              <a:pathLst>
                <a:path w="4089749" h="3071029">
                  <a:moveTo>
                    <a:pt x="0" y="0"/>
                  </a:moveTo>
                  <a:lnTo>
                    <a:pt x="4089748" y="0"/>
                  </a:lnTo>
                  <a:lnTo>
                    <a:pt x="4089748" y="3071030"/>
                  </a:lnTo>
                  <a:lnTo>
                    <a:pt x="0" y="3071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a:extLst>
                <a:ext uri="{FF2B5EF4-FFF2-40B4-BE49-F238E27FC236}">
                  <a16:creationId xmlns:a16="http://schemas.microsoft.com/office/drawing/2014/main" id="{531A2167-3A64-2E0E-C777-4A913FA8FB4E}"/>
                </a:ext>
              </a:extLst>
            </p:cNvPr>
            <p:cNvSpPr txBox="1"/>
            <p:nvPr/>
          </p:nvSpPr>
          <p:spPr>
            <a:xfrm>
              <a:off x="1926513" y="5638419"/>
              <a:ext cx="2666376" cy="1007007"/>
            </a:xfrm>
            <a:prstGeom prst="rect">
              <a:avLst/>
            </a:prstGeom>
          </p:spPr>
          <p:txBody>
            <a:bodyPr lIns="0" tIns="0" rIns="0" bIns="0" rtlCol="0" anchor="t">
              <a:spAutoFit/>
            </a:bodyPr>
            <a:lstStyle/>
            <a:p>
              <a:pPr algn="l">
                <a:lnSpc>
                  <a:spcPts val="2028"/>
                </a:lnSpc>
              </a:pPr>
              <a:r>
                <a:rPr lang="en-US" sz="1259" dirty="0">
                  <a:solidFill>
                    <a:srgbClr val="FFFFFF"/>
                  </a:solidFill>
                  <a:latin typeface="Poppins"/>
                  <a:ea typeface="Poppins"/>
                  <a:cs typeface="Poppins"/>
                  <a:sym typeface="Poppins"/>
                </a:rPr>
                <a:t>AI models like GPT don’t "know" facts; they predict the next word based on patterns in training data.</a:t>
              </a:r>
            </a:p>
          </p:txBody>
        </p:sp>
        <p:sp>
          <p:nvSpPr>
            <p:cNvPr id="14" name="TextBox 14">
              <a:extLst>
                <a:ext uri="{FF2B5EF4-FFF2-40B4-BE49-F238E27FC236}">
                  <a16:creationId xmlns:a16="http://schemas.microsoft.com/office/drawing/2014/main" id="{44A016E7-68C1-E075-B376-0FCCEFA628F4}"/>
                </a:ext>
              </a:extLst>
            </p:cNvPr>
            <p:cNvSpPr txBox="1"/>
            <p:nvPr/>
          </p:nvSpPr>
          <p:spPr>
            <a:xfrm>
              <a:off x="1926513" y="4787687"/>
              <a:ext cx="2839623" cy="631968"/>
            </a:xfrm>
            <a:prstGeom prst="rect">
              <a:avLst/>
            </a:prstGeom>
          </p:spPr>
          <p:txBody>
            <a:bodyPr lIns="0" tIns="0" rIns="0" bIns="0" rtlCol="0" anchor="t">
              <a:spAutoFit/>
            </a:bodyPr>
            <a:lstStyle/>
            <a:p>
              <a:pPr algn="l">
                <a:lnSpc>
                  <a:spcPts val="2644"/>
                </a:lnSpc>
              </a:pPr>
              <a:r>
                <a:rPr lang="en-US" sz="1889" b="1" dirty="0">
                  <a:solidFill>
                    <a:srgbClr val="FFFFFF"/>
                  </a:solidFill>
                  <a:latin typeface="Tomorrow"/>
                  <a:ea typeface="Tomorrow"/>
                  <a:cs typeface="Tomorrow"/>
                  <a:sym typeface="Tomorrow"/>
                </a:rPr>
                <a:t>AI Has No True Understanding</a:t>
              </a:r>
            </a:p>
          </p:txBody>
        </p:sp>
      </p:grpSp>
      <p:grpSp>
        <p:nvGrpSpPr>
          <p:cNvPr id="20" name="Group 19">
            <a:extLst>
              <a:ext uri="{FF2B5EF4-FFF2-40B4-BE49-F238E27FC236}">
                <a16:creationId xmlns:a16="http://schemas.microsoft.com/office/drawing/2014/main" id="{5C0A0F6F-54F4-4D4E-B412-171381DDD1C8}"/>
              </a:ext>
            </a:extLst>
          </p:cNvPr>
          <p:cNvGrpSpPr/>
          <p:nvPr/>
        </p:nvGrpSpPr>
        <p:grpSpPr>
          <a:xfrm>
            <a:off x="6277862" y="4330203"/>
            <a:ext cx="4089749" cy="3071029"/>
            <a:chOff x="6277862" y="4330203"/>
            <a:chExt cx="4089749" cy="3071029"/>
          </a:xfrm>
        </p:grpSpPr>
        <p:sp>
          <p:nvSpPr>
            <p:cNvPr id="9" name="Freeform 9">
              <a:extLst>
                <a:ext uri="{FF2B5EF4-FFF2-40B4-BE49-F238E27FC236}">
                  <a16:creationId xmlns:a16="http://schemas.microsoft.com/office/drawing/2014/main" id="{B21CBADF-6E58-EC69-AC02-066A19792142}"/>
                </a:ext>
              </a:extLst>
            </p:cNvPr>
            <p:cNvSpPr/>
            <p:nvPr/>
          </p:nvSpPr>
          <p:spPr>
            <a:xfrm>
              <a:off x="6277862" y="4330203"/>
              <a:ext cx="4089749" cy="3071029"/>
            </a:xfrm>
            <a:custGeom>
              <a:avLst/>
              <a:gdLst/>
              <a:ahLst/>
              <a:cxnLst/>
              <a:rect l="l" t="t" r="r" b="b"/>
              <a:pathLst>
                <a:path w="4089749" h="3071029">
                  <a:moveTo>
                    <a:pt x="0" y="0"/>
                  </a:moveTo>
                  <a:lnTo>
                    <a:pt x="4089749" y="0"/>
                  </a:lnTo>
                  <a:lnTo>
                    <a:pt x="4089749" y="3071030"/>
                  </a:lnTo>
                  <a:lnTo>
                    <a:pt x="0" y="3071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a:extLst>
                <a:ext uri="{FF2B5EF4-FFF2-40B4-BE49-F238E27FC236}">
                  <a16:creationId xmlns:a16="http://schemas.microsoft.com/office/drawing/2014/main" id="{5FA7A8E4-0F91-B444-41B0-52AB88EB2F62}"/>
                </a:ext>
              </a:extLst>
            </p:cNvPr>
            <p:cNvSpPr txBox="1"/>
            <p:nvPr/>
          </p:nvSpPr>
          <p:spPr>
            <a:xfrm>
              <a:off x="6989548" y="5638419"/>
              <a:ext cx="2666376" cy="762561"/>
            </a:xfrm>
            <a:prstGeom prst="rect">
              <a:avLst/>
            </a:prstGeom>
          </p:spPr>
          <p:txBody>
            <a:bodyPr lIns="0" tIns="0" rIns="0" bIns="0" rtlCol="0" anchor="t">
              <a:spAutoFit/>
            </a:bodyPr>
            <a:lstStyle/>
            <a:p>
              <a:pPr algn="l">
                <a:lnSpc>
                  <a:spcPts val="2028"/>
                </a:lnSpc>
              </a:pPr>
              <a:r>
                <a:rPr lang="en-US" sz="1259" dirty="0">
                  <a:solidFill>
                    <a:srgbClr val="FFFFFF"/>
                  </a:solidFill>
                  <a:latin typeface="Poppins"/>
                  <a:ea typeface="Poppins"/>
                  <a:cs typeface="Poppins"/>
                  <a:sym typeface="Poppins"/>
                </a:rPr>
                <a:t>AI chooses statistically likely words, even if they’re wrong. Confidence ≠ accuracy.</a:t>
              </a:r>
            </a:p>
          </p:txBody>
        </p:sp>
        <p:sp>
          <p:nvSpPr>
            <p:cNvPr id="15" name="TextBox 15">
              <a:extLst>
                <a:ext uri="{FF2B5EF4-FFF2-40B4-BE49-F238E27FC236}">
                  <a16:creationId xmlns:a16="http://schemas.microsoft.com/office/drawing/2014/main" id="{FFF6226B-4EBA-35EC-B4F1-DD1E724C2AD6}"/>
                </a:ext>
              </a:extLst>
            </p:cNvPr>
            <p:cNvSpPr txBox="1"/>
            <p:nvPr/>
          </p:nvSpPr>
          <p:spPr>
            <a:xfrm>
              <a:off x="6989548" y="4787687"/>
              <a:ext cx="2666376" cy="631968"/>
            </a:xfrm>
            <a:prstGeom prst="rect">
              <a:avLst/>
            </a:prstGeom>
          </p:spPr>
          <p:txBody>
            <a:bodyPr wrap="square" lIns="0" tIns="0" rIns="0" bIns="0" rtlCol="0" anchor="t">
              <a:spAutoFit/>
            </a:bodyPr>
            <a:lstStyle/>
            <a:p>
              <a:pPr algn="l">
                <a:lnSpc>
                  <a:spcPts val="2644"/>
                </a:lnSpc>
              </a:pPr>
              <a:r>
                <a:rPr lang="en-US" sz="1889" b="1" dirty="0">
                  <a:solidFill>
                    <a:srgbClr val="FFFFFF"/>
                  </a:solidFill>
                  <a:latin typeface="Tomorrow"/>
                  <a:ea typeface="Tomorrow"/>
                  <a:cs typeface="Tomorrow"/>
                  <a:sym typeface="Tomorrow"/>
                </a:rPr>
                <a:t>AI Guesses Based on Probabilities</a:t>
              </a:r>
            </a:p>
          </p:txBody>
        </p:sp>
      </p:grpSp>
      <p:grpSp>
        <p:nvGrpSpPr>
          <p:cNvPr id="21" name="Group 20">
            <a:extLst>
              <a:ext uri="{FF2B5EF4-FFF2-40B4-BE49-F238E27FC236}">
                <a16:creationId xmlns:a16="http://schemas.microsoft.com/office/drawing/2014/main" id="{C2EAA2A1-94E9-F436-9B3C-4C4EA540EA6B}"/>
              </a:ext>
            </a:extLst>
          </p:cNvPr>
          <p:cNvGrpSpPr/>
          <p:nvPr/>
        </p:nvGrpSpPr>
        <p:grpSpPr>
          <a:xfrm>
            <a:off x="11340897" y="4330203"/>
            <a:ext cx="4089749" cy="3071029"/>
            <a:chOff x="11340897" y="4330203"/>
            <a:chExt cx="4089749" cy="3071029"/>
          </a:xfrm>
        </p:grpSpPr>
        <p:sp>
          <p:nvSpPr>
            <p:cNvPr id="10" name="Freeform 10">
              <a:extLst>
                <a:ext uri="{FF2B5EF4-FFF2-40B4-BE49-F238E27FC236}">
                  <a16:creationId xmlns:a16="http://schemas.microsoft.com/office/drawing/2014/main" id="{5AA98A37-6221-3A3B-58CC-BD96F347C5EE}"/>
                </a:ext>
              </a:extLst>
            </p:cNvPr>
            <p:cNvSpPr/>
            <p:nvPr/>
          </p:nvSpPr>
          <p:spPr>
            <a:xfrm>
              <a:off x="11340897" y="4330203"/>
              <a:ext cx="4089749" cy="3071029"/>
            </a:xfrm>
            <a:custGeom>
              <a:avLst/>
              <a:gdLst/>
              <a:ahLst/>
              <a:cxnLst/>
              <a:rect l="l" t="t" r="r" b="b"/>
              <a:pathLst>
                <a:path w="4089749" h="3071029">
                  <a:moveTo>
                    <a:pt x="0" y="0"/>
                  </a:moveTo>
                  <a:lnTo>
                    <a:pt x="4089749" y="0"/>
                  </a:lnTo>
                  <a:lnTo>
                    <a:pt x="4089749" y="3071030"/>
                  </a:lnTo>
                  <a:lnTo>
                    <a:pt x="0" y="3071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213B520C-547A-7667-121F-4AA4AF2EA175}"/>
                </a:ext>
              </a:extLst>
            </p:cNvPr>
            <p:cNvSpPr txBox="1"/>
            <p:nvPr/>
          </p:nvSpPr>
          <p:spPr>
            <a:xfrm>
              <a:off x="12052584" y="5638419"/>
              <a:ext cx="2666376" cy="762561"/>
            </a:xfrm>
            <a:prstGeom prst="rect">
              <a:avLst/>
            </a:prstGeom>
          </p:spPr>
          <p:txBody>
            <a:bodyPr lIns="0" tIns="0" rIns="0" bIns="0" rtlCol="0" anchor="t">
              <a:spAutoFit/>
            </a:bodyPr>
            <a:lstStyle/>
            <a:p>
              <a:pPr algn="l">
                <a:lnSpc>
                  <a:spcPts val="2028"/>
                </a:lnSpc>
              </a:pPr>
              <a:r>
                <a:rPr lang="en-US" sz="1259" dirty="0">
                  <a:solidFill>
                    <a:srgbClr val="FFFFFF"/>
                  </a:solidFill>
                  <a:latin typeface="Poppins"/>
                  <a:ea typeface="Poppins"/>
                  <a:cs typeface="Poppins"/>
                  <a:sym typeface="Poppins"/>
                </a:rPr>
                <a:t>AI’s knowledge is frozen at training time and can’t verify real-time updates.</a:t>
              </a:r>
            </a:p>
          </p:txBody>
        </p:sp>
        <p:sp>
          <p:nvSpPr>
            <p:cNvPr id="16" name="TextBox 16">
              <a:extLst>
                <a:ext uri="{FF2B5EF4-FFF2-40B4-BE49-F238E27FC236}">
                  <a16:creationId xmlns:a16="http://schemas.microsoft.com/office/drawing/2014/main" id="{E56CB5DA-AF7A-55CD-6E31-4C06DEDB4985}"/>
                </a:ext>
              </a:extLst>
            </p:cNvPr>
            <p:cNvSpPr txBox="1"/>
            <p:nvPr/>
          </p:nvSpPr>
          <p:spPr>
            <a:xfrm>
              <a:off x="12052584" y="4787687"/>
              <a:ext cx="2958816" cy="631968"/>
            </a:xfrm>
            <a:prstGeom prst="rect">
              <a:avLst/>
            </a:prstGeom>
          </p:spPr>
          <p:txBody>
            <a:bodyPr wrap="square" lIns="0" tIns="0" rIns="0" bIns="0" rtlCol="0" anchor="t">
              <a:spAutoFit/>
            </a:bodyPr>
            <a:lstStyle/>
            <a:p>
              <a:pPr algn="l">
                <a:lnSpc>
                  <a:spcPts val="2644"/>
                </a:lnSpc>
              </a:pPr>
              <a:r>
                <a:rPr lang="en-US" sz="1889" dirty="0">
                  <a:solidFill>
                    <a:srgbClr val="FFFFFF"/>
                  </a:solidFill>
                  <a:latin typeface="Tomorrow"/>
                  <a:ea typeface="Tomorrow"/>
                  <a:cs typeface="Tomorrow"/>
                  <a:sym typeface="Tomorrow"/>
                </a:rPr>
                <a:t>Training Data May Be Outdated or Wrong</a:t>
              </a:r>
            </a:p>
          </p:txBody>
        </p:sp>
      </p:grpSp>
      <p:sp>
        <p:nvSpPr>
          <p:cNvPr id="17" name="TextBox 17">
            <a:extLst>
              <a:ext uri="{FF2B5EF4-FFF2-40B4-BE49-F238E27FC236}">
                <a16:creationId xmlns:a16="http://schemas.microsoft.com/office/drawing/2014/main" id="{CEAB02FB-CB3C-E732-27BA-14F6037F441C}"/>
              </a:ext>
            </a:extLst>
          </p:cNvPr>
          <p:cNvSpPr txBox="1"/>
          <p:nvPr/>
        </p:nvSpPr>
        <p:spPr>
          <a:xfrm>
            <a:off x="1214827" y="1544377"/>
            <a:ext cx="15858347" cy="795089"/>
          </a:xfrm>
          <a:prstGeom prst="rect">
            <a:avLst/>
          </a:prstGeom>
        </p:spPr>
        <p:txBody>
          <a:bodyPr lIns="0" tIns="0" rIns="0" bIns="0" rtlCol="0" anchor="t">
            <a:spAutoFit/>
          </a:bodyPr>
          <a:lstStyle/>
          <a:p>
            <a:pPr algn="ctr">
              <a:lnSpc>
                <a:spcPts val="6214"/>
              </a:lnSpc>
            </a:pPr>
            <a:r>
              <a:rPr lang="en-US" sz="5357" dirty="0">
                <a:solidFill>
                  <a:srgbClr val="F3F3F2"/>
                </a:solidFill>
                <a:latin typeface="Tomorrow"/>
                <a:ea typeface="Tomorrow"/>
                <a:cs typeface="Tomorrow"/>
                <a:sym typeface="Tomorrow"/>
              </a:rPr>
              <a:t>But Why, I Love AI! </a:t>
            </a:r>
          </a:p>
        </p:txBody>
      </p:sp>
    </p:spTree>
    <p:extLst>
      <p:ext uri="{BB962C8B-B14F-4D97-AF65-F5344CB8AC3E}">
        <p14:creationId xmlns:p14="http://schemas.microsoft.com/office/powerpoint/2010/main" val="1829869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D232D"/>
        </a:solidFill>
        <a:effectLst/>
      </p:bgPr>
    </p:bg>
    <p:spTree>
      <p:nvGrpSpPr>
        <p:cNvPr id="1" name=""/>
        <p:cNvGrpSpPr/>
        <p:nvPr/>
      </p:nvGrpSpPr>
      <p:grpSpPr>
        <a:xfrm>
          <a:off x="0" y="0"/>
          <a:ext cx="0" cy="0"/>
          <a:chOff x="0" y="0"/>
          <a:chExt cx="0" cy="0"/>
        </a:xfrm>
      </p:grpSpPr>
      <p:grpSp>
        <p:nvGrpSpPr>
          <p:cNvPr id="2" name="Group 2"/>
          <p:cNvGrpSpPr/>
          <p:nvPr/>
        </p:nvGrpSpPr>
        <p:grpSpPr>
          <a:xfrm>
            <a:off x="-8020115" y="2552068"/>
            <a:ext cx="1030065" cy="103006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4" name="TextBox 4"/>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grpSp>
        <p:nvGrpSpPr>
          <p:cNvPr id="5" name="Group 5"/>
          <p:cNvGrpSpPr/>
          <p:nvPr/>
        </p:nvGrpSpPr>
        <p:grpSpPr>
          <a:xfrm>
            <a:off x="-8020115" y="4210783"/>
            <a:ext cx="1030065" cy="103006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grpSp>
        <p:nvGrpSpPr>
          <p:cNvPr id="8" name="Group 8"/>
          <p:cNvGrpSpPr/>
          <p:nvPr/>
        </p:nvGrpSpPr>
        <p:grpSpPr>
          <a:xfrm>
            <a:off x="-8020115" y="5840923"/>
            <a:ext cx="1030065" cy="103006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grpSp>
        <p:nvGrpSpPr>
          <p:cNvPr id="11" name="Group 11"/>
          <p:cNvGrpSpPr/>
          <p:nvPr/>
        </p:nvGrpSpPr>
        <p:grpSpPr>
          <a:xfrm>
            <a:off x="9202525" y="10477500"/>
            <a:ext cx="4729289" cy="7171094"/>
            <a:chOff x="0" y="0"/>
            <a:chExt cx="470211" cy="712988"/>
          </a:xfrm>
        </p:grpSpPr>
        <p:sp>
          <p:nvSpPr>
            <p:cNvPr id="12" name="Freeform 12"/>
            <p:cNvSpPr/>
            <p:nvPr/>
          </p:nvSpPr>
          <p:spPr>
            <a:xfrm>
              <a:off x="0" y="0"/>
              <a:ext cx="470211" cy="712988"/>
            </a:xfrm>
            <a:custGeom>
              <a:avLst/>
              <a:gdLst/>
              <a:ahLst/>
              <a:cxnLst/>
              <a:rect l="l" t="t" r="r" b="b"/>
              <a:pathLst>
                <a:path w="470211" h="712988">
                  <a:moveTo>
                    <a:pt x="203200" y="0"/>
                  </a:moveTo>
                  <a:lnTo>
                    <a:pt x="470211" y="0"/>
                  </a:lnTo>
                  <a:lnTo>
                    <a:pt x="267011" y="712988"/>
                  </a:lnTo>
                  <a:lnTo>
                    <a:pt x="0" y="712988"/>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13" name="TextBox 13"/>
            <p:cNvSpPr txBox="1"/>
            <p:nvPr/>
          </p:nvSpPr>
          <p:spPr>
            <a:xfrm>
              <a:off x="101600" y="-57150"/>
              <a:ext cx="267011" cy="770138"/>
            </a:xfrm>
            <a:prstGeom prst="rect">
              <a:avLst/>
            </a:prstGeom>
          </p:spPr>
          <p:txBody>
            <a:bodyPr lIns="50800" tIns="50800" rIns="50800" bIns="50800" rtlCol="0" anchor="ctr"/>
            <a:lstStyle/>
            <a:p>
              <a:pPr algn="ctr">
                <a:lnSpc>
                  <a:spcPts val="2803"/>
                </a:lnSpc>
              </a:pPr>
              <a:endParaRPr/>
            </a:p>
          </p:txBody>
        </p:sp>
      </p:grpSp>
      <p:grpSp>
        <p:nvGrpSpPr>
          <p:cNvPr id="14" name="Group 14"/>
          <p:cNvGrpSpPr/>
          <p:nvPr/>
        </p:nvGrpSpPr>
        <p:grpSpPr>
          <a:xfrm>
            <a:off x="11430000" y="-6643732"/>
            <a:ext cx="4082444" cy="6497124"/>
            <a:chOff x="0" y="0"/>
            <a:chExt cx="474358" cy="754931"/>
          </a:xfrm>
        </p:grpSpPr>
        <p:sp>
          <p:nvSpPr>
            <p:cNvPr id="15" name="Freeform 15"/>
            <p:cNvSpPr/>
            <p:nvPr/>
          </p:nvSpPr>
          <p:spPr>
            <a:xfrm>
              <a:off x="0" y="0"/>
              <a:ext cx="474358" cy="754931"/>
            </a:xfrm>
            <a:custGeom>
              <a:avLst/>
              <a:gdLst/>
              <a:ahLst/>
              <a:cxnLst/>
              <a:rect l="l" t="t" r="r" b="b"/>
              <a:pathLst>
                <a:path w="474358" h="754931">
                  <a:moveTo>
                    <a:pt x="203200" y="0"/>
                  </a:moveTo>
                  <a:lnTo>
                    <a:pt x="474358" y="0"/>
                  </a:lnTo>
                  <a:lnTo>
                    <a:pt x="271158" y="754931"/>
                  </a:lnTo>
                  <a:lnTo>
                    <a:pt x="0" y="754931"/>
                  </a:lnTo>
                  <a:lnTo>
                    <a:pt x="203200" y="0"/>
                  </a:lnTo>
                  <a:close/>
                </a:path>
              </a:pathLst>
            </a:custGeom>
            <a:gradFill rotWithShape="1">
              <a:gsLst>
                <a:gs pos="0">
                  <a:srgbClr val="A3D7D8">
                    <a:alpha val="100000"/>
                  </a:srgbClr>
                </a:gs>
                <a:gs pos="100000">
                  <a:srgbClr val="489EAB">
                    <a:alpha val="100000"/>
                  </a:srgbClr>
                </a:gs>
              </a:gsLst>
              <a:lin ang="2700000"/>
            </a:gradFill>
            <a:ln w="12700">
              <a:solidFill>
                <a:srgbClr val="000000"/>
              </a:solidFill>
            </a:ln>
          </p:spPr>
          <p:txBody>
            <a:bodyPr/>
            <a:lstStyle/>
            <a:p>
              <a:endParaRPr lang="en-US"/>
            </a:p>
          </p:txBody>
        </p:sp>
      </p:grpSp>
      <p:grpSp>
        <p:nvGrpSpPr>
          <p:cNvPr id="16" name="Group 16"/>
          <p:cNvGrpSpPr/>
          <p:nvPr/>
        </p:nvGrpSpPr>
        <p:grpSpPr>
          <a:xfrm>
            <a:off x="16992600" y="-6643412"/>
            <a:ext cx="4082444" cy="6497124"/>
            <a:chOff x="0" y="0"/>
            <a:chExt cx="474358" cy="754931"/>
          </a:xfrm>
        </p:grpSpPr>
        <p:sp>
          <p:nvSpPr>
            <p:cNvPr id="17" name="Freeform 17"/>
            <p:cNvSpPr/>
            <p:nvPr/>
          </p:nvSpPr>
          <p:spPr>
            <a:xfrm>
              <a:off x="0" y="0"/>
              <a:ext cx="474358" cy="754931"/>
            </a:xfrm>
            <a:custGeom>
              <a:avLst/>
              <a:gdLst/>
              <a:ahLst/>
              <a:cxnLst/>
              <a:rect l="l" t="t" r="r" b="b"/>
              <a:pathLst>
                <a:path w="474358" h="754931">
                  <a:moveTo>
                    <a:pt x="203200" y="0"/>
                  </a:moveTo>
                  <a:lnTo>
                    <a:pt x="474358" y="0"/>
                  </a:lnTo>
                  <a:lnTo>
                    <a:pt x="271158" y="754931"/>
                  </a:lnTo>
                  <a:lnTo>
                    <a:pt x="0" y="754931"/>
                  </a:lnTo>
                  <a:lnTo>
                    <a:pt x="203200" y="0"/>
                  </a:lnTo>
                  <a:close/>
                </a:path>
              </a:pathLst>
            </a:custGeom>
            <a:gradFill rotWithShape="1">
              <a:gsLst>
                <a:gs pos="0">
                  <a:srgbClr val="A3D7D8">
                    <a:alpha val="100000"/>
                  </a:srgbClr>
                </a:gs>
                <a:gs pos="100000">
                  <a:srgbClr val="489EAB">
                    <a:alpha val="100000"/>
                  </a:srgbClr>
                </a:gs>
              </a:gsLst>
              <a:lin ang="2700000"/>
            </a:gradFill>
            <a:ln w="12700">
              <a:solidFill>
                <a:srgbClr val="000000"/>
              </a:solidFill>
            </a:ln>
          </p:spPr>
          <p:txBody>
            <a:bodyPr/>
            <a:lstStyle/>
            <a:p>
              <a:endParaRPr lang="en-US"/>
            </a:p>
          </p:txBody>
        </p:sp>
      </p:grpSp>
      <p:sp>
        <p:nvSpPr>
          <p:cNvPr id="18" name="TextBox 18"/>
          <p:cNvSpPr txBox="1"/>
          <p:nvPr/>
        </p:nvSpPr>
        <p:spPr>
          <a:xfrm>
            <a:off x="-7964113" y="2805258"/>
            <a:ext cx="918060" cy="523685"/>
          </a:xfrm>
          <a:prstGeom prst="rect">
            <a:avLst/>
          </a:prstGeom>
        </p:spPr>
        <p:txBody>
          <a:bodyPr lIns="0" tIns="0" rIns="0" bIns="0" rtlCol="0" anchor="t">
            <a:spAutoFit/>
          </a:bodyPr>
          <a:lstStyle/>
          <a:p>
            <a:pPr algn="ctr">
              <a:lnSpc>
                <a:spcPts val="4000"/>
              </a:lnSpc>
            </a:pPr>
            <a:r>
              <a:rPr lang="en-US" sz="3448">
                <a:solidFill>
                  <a:srgbClr val="F3F3F2"/>
                </a:solidFill>
                <a:latin typeface="Tomorrow"/>
                <a:ea typeface="Tomorrow"/>
                <a:cs typeface="Tomorrow"/>
                <a:sym typeface="Tomorrow"/>
              </a:rPr>
              <a:t>01</a:t>
            </a:r>
          </a:p>
        </p:txBody>
      </p:sp>
      <p:sp>
        <p:nvSpPr>
          <p:cNvPr id="19" name="TextBox 19"/>
          <p:cNvSpPr txBox="1"/>
          <p:nvPr/>
        </p:nvSpPr>
        <p:spPr>
          <a:xfrm>
            <a:off x="-7964113" y="4463973"/>
            <a:ext cx="918060" cy="523685"/>
          </a:xfrm>
          <a:prstGeom prst="rect">
            <a:avLst/>
          </a:prstGeom>
        </p:spPr>
        <p:txBody>
          <a:bodyPr lIns="0" tIns="0" rIns="0" bIns="0" rtlCol="0" anchor="t">
            <a:spAutoFit/>
          </a:bodyPr>
          <a:lstStyle/>
          <a:p>
            <a:pPr algn="ctr">
              <a:lnSpc>
                <a:spcPts val="4000"/>
              </a:lnSpc>
            </a:pPr>
            <a:r>
              <a:rPr lang="en-US" sz="3448">
                <a:solidFill>
                  <a:srgbClr val="F3F3F2"/>
                </a:solidFill>
                <a:latin typeface="Tomorrow"/>
                <a:ea typeface="Tomorrow"/>
                <a:cs typeface="Tomorrow"/>
                <a:sym typeface="Tomorrow"/>
              </a:rPr>
              <a:t>02</a:t>
            </a:r>
          </a:p>
        </p:txBody>
      </p:sp>
      <p:sp>
        <p:nvSpPr>
          <p:cNvPr id="20" name="TextBox 20"/>
          <p:cNvSpPr txBox="1"/>
          <p:nvPr/>
        </p:nvSpPr>
        <p:spPr>
          <a:xfrm>
            <a:off x="-7964113" y="6094114"/>
            <a:ext cx="918060" cy="523685"/>
          </a:xfrm>
          <a:prstGeom prst="rect">
            <a:avLst/>
          </a:prstGeom>
        </p:spPr>
        <p:txBody>
          <a:bodyPr lIns="0" tIns="0" rIns="0" bIns="0" rtlCol="0" anchor="t">
            <a:spAutoFit/>
          </a:bodyPr>
          <a:lstStyle/>
          <a:p>
            <a:pPr algn="ctr">
              <a:lnSpc>
                <a:spcPts val="4000"/>
              </a:lnSpc>
            </a:pPr>
            <a:r>
              <a:rPr lang="en-US" sz="3448">
                <a:solidFill>
                  <a:srgbClr val="F3F3F2"/>
                </a:solidFill>
                <a:latin typeface="Tomorrow"/>
                <a:ea typeface="Tomorrow"/>
                <a:cs typeface="Tomorrow"/>
                <a:sym typeface="Tomorrow"/>
              </a:rPr>
              <a:t>03</a:t>
            </a:r>
          </a:p>
        </p:txBody>
      </p:sp>
      <p:sp>
        <p:nvSpPr>
          <p:cNvPr id="24" name="TextBox 24"/>
          <p:cNvSpPr txBox="1"/>
          <p:nvPr/>
        </p:nvSpPr>
        <p:spPr>
          <a:xfrm>
            <a:off x="-6553200" y="2857500"/>
            <a:ext cx="4571196" cy="366767"/>
          </a:xfrm>
          <a:prstGeom prst="rect">
            <a:avLst/>
          </a:prstGeom>
        </p:spPr>
        <p:txBody>
          <a:bodyPr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Always verify</a:t>
            </a:r>
          </a:p>
        </p:txBody>
      </p:sp>
      <p:sp>
        <p:nvSpPr>
          <p:cNvPr id="25" name="TextBox 25"/>
          <p:cNvSpPr txBox="1"/>
          <p:nvPr/>
        </p:nvSpPr>
        <p:spPr>
          <a:xfrm>
            <a:off x="-6566647" y="4526441"/>
            <a:ext cx="6941884" cy="366767"/>
          </a:xfrm>
          <a:prstGeom prst="rect">
            <a:avLst/>
          </a:prstGeom>
        </p:spPr>
        <p:txBody>
          <a:bodyPr wrap="square"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Use AI for drafts, not final content</a:t>
            </a:r>
          </a:p>
        </p:txBody>
      </p:sp>
      <p:sp>
        <p:nvSpPr>
          <p:cNvPr id="26" name="TextBox 26"/>
          <p:cNvSpPr txBox="1"/>
          <p:nvPr/>
        </p:nvSpPr>
        <p:spPr>
          <a:xfrm>
            <a:off x="-6482763" y="6087700"/>
            <a:ext cx="6019800" cy="366767"/>
          </a:xfrm>
          <a:prstGeom prst="rect">
            <a:avLst/>
          </a:prstGeom>
        </p:spPr>
        <p:txBody>
          <a:bodyPr wrap="square"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Fact-check code, APIs, and security advice</a:t>
            </a:r>
          </a:p>
        </p:txBody>
      </p:sp>
      <p:sp>
        <p:nvSpPr>
          <p:cNvPr id="27" name="TextBox 27"/>
          <p:cNvSpPr txBox="1"/>
          <p:nvPr/>
        </p:nvSpPr>
        <p:spPr>
          <a:xfrm>
            <a:off x="2698714" y="1371485"/>
            <a:ext cx="9424664" cy="795089"/>
          </a:xfrm>
          <a:prstGeom prst="rect">
            <a:avLst/>
          </a:prstGeom>
        </p:spPr>
        <p:txBody>
          <a:bodyPr lIns="0" tIns="0" rIns="0" bIns="0" rtlCol="0" anchor="t">
            <a:spAutoFit/>
          </a:bodyPr>
          <a:lstStyle/>
          <a:p>
            <a:pPr algn="l">
              <a:lnSpc>
                <a:spcPts val="6214"/>
              </a:lnSpc>
            </a:pPr>
            <a:r>
              <a:rPr lang="en-US" sz="5357" dirty="0">
                <a:solidFill>
                  <a:srgbClr val="F3F3F2"/>
                </a:solidFill>
                <a:latin typeface="Tomorrow"/>
                <a:ea typeface="Tomorrow"/>
                <a:cs typeface="Tomorrow"/>
                <a:sym typeface="Tomorrow"/>
              </a:rPr>
              <a:t>Mitigation Strategies</a:t>
            </a:r>
          </a:p>
        </p:txBody>
      </p:sp>
      <p:grpSp>
        <p:nvGrpSpPr>
          <p:cNvPr id="52" name="Group 8">
            <a:extLst>
              <a:ext uri="{FF2B5EF4-FFF2-40B4-BE49-F238E27FC236}">
                <a16:creationId xmlns:a16="http://schemas.microsoft.com/office/drawing/2014/main" id="{5FD484DF-DA97-04E0-274E-A4901979D983}"/>
              </a:ext>
            </a:extLst>
          </p:cNvPr>
          <p:cNvGrpSpPr/>
          <p:nvPr/>
        </p:nvGrpSpPr>
        <p:grpSpPr>
          <a:xfrm>
            <a:off x="-8020115" y="7500573"/>
            <a:ext cx="1030065" cy="1030065"/>
            <a:chOff x="0" y="0"/>
            <a:chExt cx="812800" cy="812800"/>
          </a:xfrm>
        </p:grpSpPr>
        <p:sp>
          <p:nvSpPr>
            <p:cNvPr id="53" name="Freeform 9">
              <a:extLst>
                <a:ext uri="{FF2B5EF4-FFF2-40B4-BE49-F238E27FC236}">
                  <a16:creationId xmlns:a16="http://schemas.microsoft.com/office/drawing/2014/main" id="{D2938DF5-9F63-488C-E3A6-88AE4E92D25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54" name="TextBox 10">
              <a:extLst>
                <a:ext uri="{FF2B5EF4-FFF2-40B4-BE49-F238E27FC236}">
                  <a16:creationId xmlns:a16="http://schemas.microsoft.com/office/drawing/2014/main" id="{F78BAC95-DC22-E5B7-4F34-A8065C02F023}"/>
                </a:ext>
              </a:extLst>
            </p:cNvPr>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sp>
        <p:nvSpPr>
          <p:cNvPr id="55" name="TextBox 20">
            <a:extLst>
              <a:ext uri="{FF2B5EF4-FFF2-40B4-BE49-F238E27FC236}">
                <a16:creationId xmlns:a16="http://schemas.microsoft.com/office/drawing/2014/main" id="{517C65C3-1C0E-5C2D-CCB1-75EFAC0FD6A4}"/>
              </a:ext>
            </a:extLst>
          </p:cNvPr>
          <p:cNvSpPr txBox="1"/>
          <p:nvPr/>
        </p:nvSpPr>
        <p:spPr>
          <a:xfrm>
            <a:off x="-7964113" y="7753764"/>
            <a:ext cx="918060" cy="523685"/>
          </a:xfrm>
          <a:prstGeom prst="rect">
            <a:avLst/>
          </a:prstGeom>
        </p:spPr>
        <p:txBody>
          <a:bodyPr lIns="0" tIns="0" rIns="0" bIns="0" rtlCol="0" anchor="t">
            <a:spAutoFit/>
          </a:bodyPr>
          <a:lstStyle/>
          <a:p>
            <a:pPr algn="ctr">
              <a:lnSpc>
                <a:spcPts val="4000"/>
              </a:lnSpc>
            </a:pPr>
            <a:r>
              <a:rPr lang="en-US" sz="3448" dirty="0">
                <a:solidFill>
                  <a:srgbClr val="F3F3F2"/>
                </a:solidFill>
                <a:latin typeface="Tomorrow"/>
                <a:ea typeface="Tomorrow"/>
                <a:cs typeface="Tomorrow"/>
                <a:sym typeface="Tomorrow"/>
              </a:rPr>
              <a:t>04</a:t>
            </a:r>
          </a:p>
        </p:txBody>
      </p:sp>
      <p:sp>
        <p:nvSpPr>
          <p:cNvPr id="57" name="TextBox 26">
            <a:extLst>
              <a:ext uri="{FF2B5EF4-FFF2-40B4-BE49-F238E27FC236}">
                <a16:creationId xmlns:a16="http://schemas.microsoft.com/office/drawing/2014/main" id="{69468C34-1D0D-649B-3AB6-51A052FA4544}"/>
              </a:ext>
            </a:extLst>
          </p:cNvPr>
          <p:cNvSpPr txBox="1"/>
          <p:nvPr/>
        </p:nvSpPr>
        <p:spPr>
          <a:xfrm>
            <a:off x="-6566647" y="7780018"/>
            <a:ext cx="4571196" cy="366767"/>
          </a:xfrm>
          <a:prstGeom prst="rect">
            <a:avLst/>
          </a:prstGeom>
        </p:spPr>
        <p:txBody>
          <a:bodyPr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Provide clear disclaimers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D232D"/>
        </a:solidFill>
        <a:effectLst/>
      </p:bgPr>
    </p:bg>
    <p:spTree>
      <p:nvGrpSpPr>
        <p:cNvPr id="1" name="">
          <a:extLst>
            <a:ext uri="{FF2B5EF4-FFF2-40B4-BE49-F238E27FC236}">
              <a16:creationId xmlns:a16="http://schemas.microsoft.com/office/drawing/2014/main" id="{EA79B42C-E7CD-643F-AE9F-D4813EFB3747}"/>
            </a:ext>
          </a:extLst>
        </p:cNvPr>
        <p:cNvGrpSpPr/>
        <p:nvPr/>
      </p:nvGrpSpPr>
      <p:grpSpPr>
        <a:xfrm>
          <a:off x="0" y="0"/>
          <a:ext cx="0" cy="0"/>
          <a:chOff x="0" y="0"/>
          <a:chExt cx="0" cy="0"/>
        </a:xfrm>
      </p:grpSpPr>
      <p:grpSp>
        <p:nvGrpSpPr>
          <p:cNvPr id="11" name="Group 11">
            <a:extLst>
              <a:ext uri="{FF2B5EF4-FFF2-40B4-BE49-F238E27FC236}">
                <a16:creationId xmlns:a16="http://schemas.microsoft.com/office/drawing/2014/main" id="{DE5F7EDD-74C1-E7F3-84E5-56D4338F34DB}"/>
              </a:ext>
            </a:extLst>
          </p:cNvPr>
          <p:cNvGrpSpPr/>
          <p:nvPr/>
        </p:nvGrpSpPr>
        <p:grpSpPr>
          <a:xfrm>
            <a:off x="11996584" y="1500421"/>
            <a:ext cx="4729289" cy="7171094"/>
            <a:chOff x="0" y="0"/>
            <a:chExt cx="470211" cy="712988"/>
          </a:xfrm>
        </p:grpSpPr>
        <p:sp>
          <p:nvSpPr>
            <p:cNvPr id="12" name="Freeform 12">
              <a:extLst>
                <a:ext uri="{FF2B5EF4-FFF2-40B4-BE49-F238E27FC236}">
                  <a16:creationId xmlns:a16="http://schemas.microsoft.com/office/drawing/2014/main" id="{717AE11C-F939-CBDF-74CA-3FC3395E6695}"/>
                </a:ext>
              </a:extLst>
            </p:cNvPr>
            <p:cNvSpPr/>
            <p:nvPr/>
          </p:nvSpPr>
          <p:spPr>
            <a:xfrm>
              <a:off x="0" y="0"/>
              <a:ext cx="470211" cy="712988"/>
            </a:xfrm>
            <a:custGeom>
              <a:avLst/>
              <a:gdLst/>
              <a:ahLst/>
              <a:cxnLst/>
              <a:rect l="l" t="t" r="r" b="b"/>
              <a:pathLst>
                <a:path w="470211" h="712988">
                  <a:moveTo>
                    <a:pt x="203200" y="0"/>
                  </a:moveTo>
                  <a:lnTo>
                    <a:pt x="470211" y="0"/>
                  </a:lnTo>
                  <a:lnTo>
                    <a:pt x="267011" y="712988"/>
                  </a:lnTo>
                  <a:lnTo>
                    <a:pt x="0" y="712988"/>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13" name="TextBox 13">
              <a:extLst>
                <a:ext uri="{FF2B5EF4-FFF2-40B4-BE49-F238E27FC236}">
                  <a16:creationId xmlns:a16="http://schemas.microsoft.com/office/drawing/2014/main" id="{62BEEBEC-153D-FB64-B77A-1923B6C8B3F8}"/>
                </a:ext>
              </a:extLst>
            </p:cNvPr>
            <p:cNvSpPr txBox="1"/>
            <p:nvPr/>
          </p:nvSpPr>
          <p:spPr>
            <a:xfrm>
              <a:off x="101600" y="-57150"/>
              <a:ext cx="267011" cy="770138"/>
            </a:xfrm>
            <a:prstGeom prst="rect">
              <a:avLst/>
            </a:prstGeom>
          </p:spPr>
          <p:txBody>
            <a:bodyPr lIns="50800" tIns="50800" rIns="50800" bIns="50800" rtlCol="0" anchor="ctr"/>
            <a:lstStyle/>
            <a:p>
              <a:pPr algn="ctr">
                <a:lnSpc>
                  <a:spcPts val="2803"/>
                </a:lnSpc>
              </a:pPr>
              <a:endParaRPr/>
            </a:p>
          </p:txBody>
        </p:sp>
      </p:grpSp>
      <p:grpSp>
        <p:nvGrpSpPr>
          <p:cNvPr id="14" name="Group 14">
            <a:extLst>
              <a:ext uri="{FF2B5EF4-FFF2-40B4-BE49-F238E27FC236}">
                <a16:creationId xmlns:a16="http://schemas.microsoft.com/office/drawing/2014/main" id="{A62C8016-9553-015F-15C3-A94C9D99760F}"/>
              </a:ext>
            </a:extLst>
          </p:cNvPr>
          <p:cNvGrpSpPr/>
          <p:nvPr/>
        </p:nvGrpSpPr>
        <p:grpSpPr>
          <a:xfrm>
            <a:off x="10278784" y="-835331"/>
            <a:ext cx="4082444" cy="6497124"/>
            <a:chOff x="0" y="0"/>
            <a:chExt cx="474358" cy="754931"/>
          </a:xfrm>
        </p:grpSpPr>
        <p:sp>
          <p:nvSpPr>
            <p:cNvPr id="15" name="Freeform 15">
              <a:extLst>
                <a:ext uri="{FF2B5EF4-FFF2-40B4-BE49-F238E27FC236}">
                  <a16:creationId xmlns:a16="http://schemas.microsoft.com/office/drawing/2014/main" id="{B1BD1D90-1301-A8CF-AA3C-B60DD782D292}"/>
                </a:ext>
              </a:extLst>
            </p:cNvPr>
            <p:cNvSpPr/>
            <p:nvPr/>
          </p:nvSpPr>
          <p:spPr>
            <a:xfrm>
              <a:off x="0" y="0"/>
              <a:ext cx="474358" cy="754931"/>
            </a:xfrm>
            <a:custGeom>
              <a:avLst/>
              <a:gdLst/>
              <a:ahLst/>
              <a:cxnLst/>
              <a:rect l="l" t="t" r="r" b="b"/>
              <a:pathLst>
                <a:path w="474358" h="754931">
                  <a:moveTo>
                    <a:pt x="203200" y="0"/>
                  </a:moveTo>
                  <a:lnTo>
                    <a:pt x="474358" y="0"/>
                  </a:lnTo>
                  <a:lnTo>
                    <a:pt x="271158" y="754931"/>
                  </a:lnTo>
                  <a:lnTo>
                    <a:pt x="0" y="754931"/>
                  </a:lnTo>
                  <a:lnTo>
                    <a:pt x="203200" y="0"/>
                  </a:lnTo>
                  <a:close/>
                </a:path>
              </a:pathLst>
            </a:custGeom>
            <a:gradFill rotWithShape="1">
              <a:gsLst>
                <a:gs pos="0">
                  <a:srgbClr val="A3D7D8">
                    <a:alpha val="100000"/>
                  </a:srgbClr>
                </a:gs>
                <a:gs pos="100000">
                  <a:srgbClr val="489EAB">
                    <a:alpha val="100000"/>
                  </a:srgbClr>
                </a:gs>
              </a:gsLst>
              <a:lin ang="2700000"/>
            </a:gradFill>
            <a:ln w="12700">
              <a:solidFill>
                <a:srgbClr val="000000"/>
              </a:solidFill>
            </a:ln>
          </p:spPr>
          <p:txBody>
            <a:bodyPr/>
            <a:lstStyle/>
            <a:p>
              <a:endParaRPr lang="en-US"/>
            </a:p>
          </p:txBody>
        </p:sp>
      </p:grpSp>
      <p:grpSp>
        <p:nvGrpSpPr>
          <p:cNvPr id="16" name="Group 16">
            <a:extLst>
              <a:ext uri="{FF2B5EF4-FFF2-40B4-BE49-F238E27FC236}">
                <a16:creationId xmlns:a16="http://schemas.microsoft.com/office/drawing/2014/main" id="{0A5214E1-1735-D9FC-F5D2-1BD3D2F0861D}"/>
              </a:ext>
            </a:extLst>
          </p:cNvPr>
          <p:cNvGrpSpPr/>
          <p:nvPr/>
        </p:nvGrpSpPr>
        <p:grpSpPr>
          <a:xfrm>
            <a:off x="14411983" y="4436081"/>
            <a:ext cx="4082444" cy="6497124"/>
            <a:chOff x="0" y="0"/>
            <a:chExt cx="474358" cy="754931"/>
          </a:xfrm>
        </p:grpSpPr>
        <p:sp>
          <p:nvSpPr>
            <p:cNvPr id="17" name="Freeform 17">
              <a:extLst>
                <a:ext uri="{FF2B5EF4-FFF2-40B4-BE49-F238E27FC236}">
                  <a16:creationId xmlns:a16="http://schemas.microsoft.com/office/drawing/2014/main" id="{20588D5F-96A7-A7C1-7559-B931DC99788D}"/>
                </a:ext>
              </a:extLst>
            </p:cNvPr>
            <p:cNvSpPr/>
            <p:nvPr/>
          </p:nvSpPr>
          <p:spPr>
            <a:xfrm>
              <a:off x="0" y="0"/>
              <a:ext cx="474358" cy="754931"/>
            </a:xfrm>
            <a:custGeom>
              <a:avLst/>
              <a:gdLst/>
              <a:ahLst/>
              <a:cxnLst/>
              <a:rect l="l" t="t" r="r" b="b"/>
              <a:pathLst>
                <a:path w="474358" h="754931">
                  <a:moveTo>
                    <a:pt x="203200" y="0"/>
                  </a:moveTo>
                  <a:lnTo>
                    <a:pt x="474358" y="0"/>
                  </a:lnTo>
                  <a:lnTo>
                    <a:pt x="271158" y="754931"/>
                  </a:lnTo>
                  <a:lnTo>
                    <a:pt x="0" y="754931"/>
                  </a:lnTo>
                  <a:lnTo>
                    <a:pt x="203200" y="0"/>
                  </a:lnTo>
                  <a:close/>
                </a:path>
              </a:pathLst>
            </a:custGeom>
            <a:gradFill rotWithShape="1">
              <a:gsLst>
                <a:gs pos="0">
                  <a:srgbClr val="A3D7D8">
                    <a:alpha val="100000"/>
                  </a:srgbClr>
                </a:gs>
                <a:gs pos="100000">
                  <a:srgbClr val="489EAB">
                    <a:alpha val="100000"/>
                  </a:srgbClr>
                </a:gs>
              </a:gsLst>
              <a:lin ang="2700000"/>
            </a:gradFill>
            <a:ln w="12700">
              <a:solidFill>
                <a:srgbClr val="000000"/>
              </a:solidFill>
            </a:ln>
          </p:spPr>
          <p:txBody>
            <a:bodyPr/>
            <a:lstStyle/>
            <a:p>
              <a:endParaRPr lang="en-US"/>
            </a:p>
          </p:txBody>
        </p:sp>
      </p:grpSp>
      <p:sp>
        <p:nvSpPr>
          <p:cNvPr id="27" name="TextBox 27">
            <a:extLst>
              <a:ext uri="{FF2B5EF4-FFF2-40B4-BE49-F238E27FC236}">
                <a16:creationId xmlns:a16="http://schemas.microsoft.com/office/drawing/2014/main" id="{43E14E12-CC93-C63A-1914-FBD650D0E9D7}"/>
              </a:ext>
            </a:extLst>
          </p:cNvPr>
          <p:cNvSpPr txBox="1"/>
          <p:nvPr/>
        </p:nvSpPr>
        <p:spPr>
          <a:xfrm>
            <a:off x="2698714" y="1371485"/>
            <a:ext cx="9424664" cy="795089"/>
          </a:xfrm>
          <a:prstGeom prst="rect">
            <a:avLst/>
          </a:prstGeom>
        </p:spPr>
        <p:txBody>
          <a:bodyPr lIns="0" tIns="0" rIns="0" bIns="0" rtlCol="0" anchor="t">
            <a:spAutoFit/>
          </a:bodyPr>
          <a:lstStyle/>
          <a:p>
            <a:pPr algn="l">
              <a:lnSpc>
                <a:spcPts val="6214"/>
              </a:lnSpc>
            </a:pPr>
            <a:r>
              <a:rPr lang="en-US" sz="5357" dirty="0">
                <a:solidFill>
                  <a:srgbClr val="F3F3F2"/>
                </a:solidFill>
                <a:latin typeface="Tomorrow"/>
                <a:ea typeface="Tomorrow"/>
                <a:cs typeface="Tomorrow"/>
                <a:sym typeface="Tomorrow"/>
              </a:rPr>
              <a:t>Mitigation Strategies</a:t>
            </a:r>
          </a:p>
        </p:txBody>
      </p:sp>
      <p:grpSp>
        <p:nvGrpSpPr>
          <p:cNvPr id="49" name="Group 2">
            <a:extLst>
              <a:ext uri="{FF2B5EF4-FFF2-40B4-BE49-F238E27FC236}">
                <a16:creationId xmlns:a16="http://schemas.microsoft.com/office/drawing/2014/main" id="{9ED7C9B5-E691-427B-AF59-CDDC91B1E048}"/>
              </a:ext>
            </a:extLst>
          </p:cNvPr>
          <p:cNvGrpSpPr/>
          <p:nvPr/>
        </p:nvGrpSpPr>
        <p:grpSpPr>
          <a:xfrm>
            <a:off x="2608062" y="2996748"/>
            <a:ext cx="1030065" cy="1030065"/>
            <a:chOff x="0" y="0"/>
            <a:chExt cx="812800" cy="812800"/>
          </a:xfrm>
        </p:grpSpPr>
        <p:sp>
          <p:nvSpPr>
            <p:cNvPr id="50" name="Freeform 3">
              <a:extLst>
                <a:ext uri="{FF2B5EF4-FFF2-40B4-BE49-F238E27FC236}">
                  <a16:creationId xmlns:a16="http://schemas.microsoft.com/office/drawing/2014/main" id="{AF05AC66-6CF0-DB70-AF4A-2384BEC0E20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51" name="TextBox 4">
              <a:extLst>
                <a:ext uri="{FF2B5EF4-FFF2-40B4-BE49-F238E27FC236}">
                  <a16:creationId xmlns:a16="http://schemas.microsoft.com/office/drawing/2014/main" id="{A2E6E9B8-4DEE-2F32-D561-7802A3FE1567}"/>
                </a:ext>
              </a:extLst>
            </p:cNvPr>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grpSp>
        <p:nvGrpSpPr>
          <p:cNvPr id="52" name="Group 5">
            <a:extLst>
              <a:ext uri="{FF2B5EF4-FFF2-40B4-BE49-F238E27FC236}">
                <a16:creationId xmlns:a16="http://schemas.microsoft.com/office/drawing/2014/main" id="{6976BFA5-AAD0-B19C-2D6D-9D855E568479}"/>
              </a:ext>
            </a:extLst>
          </p:cNvPr>
          <p:cNvGrpSpPr/>
          <p:nvPr/>
        </p:nvGrpSpPr>
        <p:grpSpPr>
          <a:xfrm>
            <a:off x="2608062" y="4655463"/>
            <a:ext cx="1030065" cy="1030065"/>
            <a:chOff x="0" y="0"/>
            <a:chExt cx="812800" cy="812800"/>
          </a:xfrm>
        </p:grpSpPr>
        <p:sp>
          <p:nvSpPr>
            <p:cNvPr id="53" name="Freeform 6">
              <a:extLst>
                <a:ext uri="{FF2B5EF4-FFF2-40B4-BE49-F238E27FC236}">
                  <a16:creationId xmlns:a16="http://schemas.microsoft.com/office/drawing/2014/main" id="{C8F681B9-D14C-5DBB-6EC7-7862B954ECB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54" name="TextBox 7">
              <a:extLst>
                <a:ext uri="{FF2B5EF4-FFF2-40B4-BE49-F238E27FC236}">
                  <a16:creationId xmlns:a16="http://schemas.microsoft.com/office/drawing/2014/main" id="{F3506DD1-32FD-1882-24B4-DE1D6ACBD2FF}"/>
                </a:ext>
              </a:extLst>
            </p:cNvPr>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grpSp>
        <p:nvGrpSpPr>
          <p:cNvPr id="55" name="Group 8">
            <a:extLst>
              <a:ext uri="{FF2B5EF4-FFF2-40B4-BE49-F238E27FC236}">
                <a16:creationId xmlns:a16="http://schemas.microsoft.com/office/drawing/2014/main" id="{2C8271E9-61B5-D331-4762-8310B9C86D1C}"/>
              </a:ext>
            </a:extLst>
          </p:cNvPr>
          <p:cNvGrpSpPr/>
          <p:nvPr/>
        </p:nvGrpSpPr>
        <p:grpSpPr>
          <a:xfrm>
            <a:off x="2608062" y="6285603"/>
            <a:ext cx="1030065" cy="1030065"/>
            <a:chOff x="0" y="0"/>
            <a:chExt cx="812800" cy="812800"/>
          </a:xfrm>
        </p:grpSpPr>
        <p:sp>
          <p:nvSpPr>
            <p:cNvPr id="56" name="Freeform 9">
              <a:extLst>
                <a:ext uri="{FF2B5EF4-FFF2-40B4-BE49-F238E27FC236}">
                  <a16:creationId xmlns:a16="http://schemas.microsoft.com/office/drawing/2014/main" id="{C3FC78DC-F47E-4C24-1856-2245A20B452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57" name="TextBox 10">
              <a:extLst>
                <a:ext uri="{FF2B5EF4-FFF2-40B4-BE49-F238E27FC236}">
                  <a16:creationId xmlns:a16="http://schemas.microsoft.com/office/drawing/2014/main" id="{F223BB6F-2938-F49F-F898-E7ADD5443193}"/>
                </a:ext>
              </a:extLst>
            </p:cNvPr>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sp>
        <p:nvSpPr>
          <p:cNvPr id="58" name="TextBox 18">
            <a:extLst>
              <a:ext uri="{FF2B5EF4-FFF2-40B4-BE49-F238E27FC236}">
                <a16:creationId xmlns:a16="http://schemas.microsoft.com/office/drawing/2014/main" id="{A748681E-39CC-5DCF-36BA-A9C0B066B3C9}"/>
              </a:ext>
            </a:extLst>
          </p:cNvPr>
          <p:cNvSpPr txBox="1"/>
          <p:nvPr/>
        </p:nvSpPr>
        <p:spPr>
          <a:xfrm>
            <a:off x="2664064" y="3249938"/>
            <a:ext cx="918060" cy="523685"/>
          </a:xfrm>
          <a:prstGeom prst="rect">
            <a:avLst/>
          </a:prstGeom>
        </p:spPr>
        <p:txBody>
          <a:bodyPr lIns="0" tIns="0" rIns="0" bIns="0" rtlCol="0" anchor="t">
            <a:spAutoFit/>
          </a:bodyPr>
          <a:lstStyle/>
          <a:p>
            <a:pPr algn="ctr">
              <a:lnSpc>
                <a:spcPts val="4000"/>
              </a:lnSpc>
            </a:pPr>
            <a:r>
              <a:rPr lang="en-US" sz="3448">
                <a:solidFill>
                  <a:srgbClr val="F3F3F2"/>
                </a:solidFill>
                <a:latin typeface="Tomorrow"/>
                <a:ea typeface="Tomorrow"/>
                <a:cs typeface="Tomorrow"/>
                <a:sym typeface="Tomorrow"/>
              </a:rPr>
              <a:t>01</a:t>
            </a:r>
          </a:p>
        </p:txBody>
      </p:sp>
      <p:sp>
        <p:nvSpPr>
          <p:cNvPr id="59" name="TextBox 19">
            <a:extLst>
              <a:ext uri="{FF2B5EF4-FFF2-40B4-BE49-F238E27FC236}">
                <a16:creationId xmlns:a16="http://schemas.microsoft.com/office/drawing/2014/main" id="{81AA64FA-566F-9466-9022-B6CE419B5223}"/>
              </a:ext>
            </a:extLst>
          </p:cNvPr>
          <p:cNvSpPr txBox="1"/>
          <p:nvPr/>
        </p:nvSpPr>
        <p:spPr>
          <a:xfrm>
            <a:off x="2664064" y="4908653"/>
            <a:ext cx="918060" cy="523685"/>
          </a:xfrm>
          <a:prstGeom prst="rect">
            <a:avLst/>
          </a:prstGeom>
        </p:spPr>
        <p:txBody>
          <a:bodyPr lIns="0" tIns="0" rIns="0" bIns="0" rtlCol="0" anchor="t">
            <a:spAutoFit/>
          </a:bodyPr>
          <a:lstStyle/>
          <a:p>
            <a:pPr algn="ctr">
              <a:lnSpc>
                <a:spcPts val="4000"/>
              </a:lnSpc>
            </a:pPr>
            <a:r>
              <a:rPr lang="en-US" sz="3448">
                <a:solidFill>
                  <a:srgbClr val="F3F3F2"/>
                </a:solidFill>
                <a:latin typeface="Tomorrow"/>
                <a:ea typeface="Tomorrow"/>
                <a:cs typeface="Tomorrow"/>
                <a:sym typeface="Tomorrow"/>
              </a:rPr>
              <a:t>02</a:t>
            </a:r>
          </a:p>
        </p:txBody>
      </p:sp>
      <p:sp>
        <p:nvSpPr>
          <p:cNvPr id="60" name="TextBox 20">
            <a:extLst>
              <a:ext uri="{FF2B5EF4-FFF2-40B4-BE49-F238E27FC236}">
                <a16:creationId xmlns:a16="http://schemas.microsoft.com/office/drawing/2014/main" id="{4F2B8664-0E43-7142-55ED-209A878B9D0E}"/>
              </a:ext>
            </a:extLst>
          </p:cNvPr>
          <p:cNvSpPr txBox="1"/>
          <p:nvPr/>
        </p:nvSpPr>
        <p:spPr>
          <a:xfrm>
            <a:off x="2664064" y="6538794"/>
            <a:ext cx="918060" cy="523685"/>
          </a:xfrm>
          <a:prstGeom prst="rect">
            <a:avLst/>
          </a:prstGeom>
        </p:spPr>
        <p:txBody>
          <a:bodyPr lIns="0" tIns="0" rIns="0" bIns="0" rtlCol="0" anchor="t">
            <a:spAutoFit/>
          </a:bodyPr>
          <a:lstStyle/>
          <a:p>
            <a:pPr algn="ctr">
              <a:lnSpc>
                <a:spcPts val="4000"/>
              </a:lnSpc>
            </a:pPr>
            <a:r>
              <a:rPr lang="en-US" sz="3448">
                <a:solidFill>
                  <a:srgbClr val="F3F3F2"/>
                </a:solidFill>
                <a:latin typeface="Tomorrow"/>
                <a:ea typeface="Tomorrow"/>
                <a:cs typeface="Tomorrow"/>
                <a:sym typeface="Tomorrow"/>
              </a:rPr>
              <a:t>03</a:t>
            </a:r>
          </a:p>
        </p:txBody>
      </p:sp>
      <p:sp>
        <p:nvSpPr>
          <p:cNvPr id="61" name="TextBox 24">
            <a:extLst>
              <a:ext uri="{FF2B5EF4-FFF2-40B4-BE49-F238E27FC236}">
                <a16:creationId xmlns:a16="http://schemas.microsoft.com/office/drawing/2014/main" id="{DA69B04B-CE63-4EDB-5E44-154B3982A31D}"/>
              </a:ext>
            </a:extLst>
          </p:cNvPr>
          <p:cNvSpPr txBox="1"/>
          <p:nvPr/>
        </p:nvSpPr>
        <p:spPr>
          <a:xfrm>
            <a:off x="4074977" y="3302180"/>
            <a:ext cx="4571196" cy="366767"/>
          </a:xfrm>
          <a:prstGeom prst="rect">
            <a:avLst/>
          </a:prstGeom>
        </p:spPr>
        <p:txBody>
          <a:bodyPr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Always verify</a:t>
            </a:r>
          </a:p>
        </p:txBody>
      </p:sp>
      <p:sp>
        <p:nvSpPr>
          <p:cNvPr id="62" name="TextBox 25">
            <a:extLst>
              <a:ext uri="{FF2B5EF4-FFF2-40B4-BE49-F238E27FC236}">
                <a16:creationId xmlns:a16="http://schemas.microsoft.com/office/drawing/2014/main" id="{3BB9417B-A685-6F18-6736-53C2328A3175}"/>
              </a:ext>
            </a:extLst>
          </p:cNvPr>
          <p:cNvSpPr txBox="1"/>
          <p:nvPr/>
        </p:nvSpPr>
        <p:spPr>
          <a:xfrm>
            <a:off x="4061530" y="4971121"/>
            <a:ext cx="6941884" cy="366767"/>
          </a:xfrm>
          <a:prstGeom prst="rect">
            <a:avLst/>
          </a:prstGeom>
        </p:spPr>
        <p:txBody>
          <a:bodyPr wrap="square"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Use AI for drafts, not final content</a:t>
            </a:r>
          </a:p>
        </p:txBody>
      </p:sp>
      <p:sp>
        <p:nvSpPr>
          <p:cNvPr id="63" name="TextBox 26">
            <a:extLst>
              <a:ext uri="{FF2B5EF4-FFF2-40B4-BE49-F238E27FC236}">
                <a16:creationId xmlns:a16="http://schemas.microsoft.com/office/drawing/2014/main" id="{D2CA05D5-C49C-3F9E-CE79-20C86D21FEB5}"/>
              </a:ext>
            </a:extLst>
          </p:cNvPr>
          <p:cNvSpPr txBox="1"/>
          <p:nvPr/>
        </p:nvSpPr>
        <p:spPr>
          <a:xfrm>
            <a:off x="4145414" y="6532380"/>
            <a:ext cx="6019800" cy="366767"/>
          </a:xfrm>
          <a:prstGeom prst="rect">
            <a:avLst/>
          </a:prstGeom>
        </p:spPr>
        <p:txBody>
          <a:bodyPr wrap="square"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Fact-check code, APIs, and security advice</a:t>
            </a:r>
          </a:p>
        </p:txBody>
      </p:sp>
      <p:grpSp>
        <p:nvGrpSpPr>
          <p:cNvPr id="64" name="Group 8">
            <a:extLst>
              <a:ext uri="{FF2B5EF4-FFF2-40B4-BE49-F238E27FC236}">
                <a16:creationId xmlns:a16="http://schemas.microsoft.com/office/drawing/2014/main" id="{BC2062EE-41D8-499A-2074-7A85F8F19308}"/>
              </a:ext>
            </a:extLst>
          </p:cNvPr>
          <p:cNvGrpSpPr/>
          <p:nvPr/>
        </p:nvGrpSpPr>
        <p:grpSpPr>
          <a:xfrm>
            <a:off x="2608062" y="7945253"/>
            <a:ext cx="1030065" cy="1030065"/>
            <a:chOff x="0" y="0"/>
            <a:chExt cx="812800" cy="812800"/>
          </a:xfrm>
        </p:grpSpPr>
        <p:sp>
          <p:nvSpPr>
            <p:cNvPr id="65" name="Freeform 9">
              <a:extLst>
                <a:ext uri="{FF2B5EF4-FFF2-40B4-BE49-F238E27FC236}">
                  <a16:creationId xmlns:a16="http://schemas.microsoft.com/office/drawing/2014/main" id="{AF9CCDE4-A571-7399-2786-757472CA2EA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66" name="TextBox 10">
              <a:extLst>
                <a:ext uri="{FF2B5EF4-FFF2-40B4-BE49-F238E27FC236}">
                  <a16:creationId xmlns:a16="http://schemas.microsoft.com/office/drawing/2014/main" id="{172923A1-4329-3B69-E963-834674F6C1F6}"/>
                </a:ext>
              </a:extLst>
            </p:cNvPr>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sp>
        <p:nvSpPr>
          <p:cNvPr id="67" name="TextBox 20">
            <a:extLst>
              <a:ext uri="{FF2B5EF4-FFF2-40B4-BE49-F238E27FC236}">
                <a16:creationId xmlns:a16="http://schemas.microsoft.com/office/drawing/2014/main" id="{23284D1A-7D17-1BBF-77D5-113B9A0A33B2}"/>
              </a:ext>
            </a:extLst>
          </p:cNvPr>
          <p:cNvSpPr txBox="1"/>
          <p:nvPr/>
        </p:nvSpPr>
        <p:spPr>
          <a:xfrm>
            <a:off x="2664064" y="8198444"/>
            <a:ext cx="918060" cy="523685"/>
          </a:xfrm>
          <a:prstGeom prst="rect">
            <a:avLst/>
          </a:prstGeom>
        </p:spPr>
        <p:txBody>
          <a:bodyPr lIns="0" tIns="0" rIns="0" bIns="0" rtlCol="0" anchor="t">
            <a:spAutoFit/>
          </a:bodyPr>
          <a:lstStyle/>
          <a:p>
            <a:pPr algn="ctr">
              <a:lnSpc>
                <a:spcPts val="4000"/>
              </a:lnSpc>
            </a:pPr>
            <a:r>
              <a:rPr lang="en-US" sz="3448" dirty="0">
                <a:solidFill>
                  <a:srgbClr val="F3F3F2"/>
                </a:solidFill>
                <a:latin typeface="Tomorrow"/>
                <a:ea typeface="Tomorrow"/>
                <a:cs typeface="Tomorrow"/>
                <a:sym typeface="Tomorrow"/>
              </a:rPr>
              <a:t>04</a:t>
            </a:r>
          </a:p>
        </p:txBody>
      </p:sp>
      <p:sp>
        <p:nvSpPr>
          <p:cNvPr id="68" name="TextBox 26">
            <a:extLst>
              <a:ext uri="{FF2B5EF4-FFF2-40B4-BE49-F238E27FC236}">
                <a16:creationId xmlns:a16="http://schemas.microsoft.com/office/drawing/2014/main" id="{416303A4-4342-C6CB-A91A-0C313B9D9A94}"/>
              </a:ext>
            </a:extLst>
          </p:cNvPr>
          <p:cNvSpPr txBox="1"/>
          <p:nvPr/>
        </p:nvSpPr>
        <p:spPr>
          <a:xfrm>
            <a:off x="4061530" y="8224698"/>
            <a:ext cx="4571196" cy="366767"/>
          </a:xfrm>
          <a:prstGeom prst="rect">
            <a:avLst/>
          </a:prstGeom>
        </p:spPr>
        <p:txBody>
          <a:bodyPr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Provide clear disclaimers</a:t>
            </a:r>
          </a:p>
        </p:txBody>
      </p:sp>
    </p:spTree>
    <p:extLst>
      <p:ext uri="{BB962C8B-B14F-4D97-AF65-F5344CB8AC3E}">
        <p14:creationId xmlns:p14="http://schemas.microsoft.com/office/powerpoint/2010/main" val="3018075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D232D"/>
        </a:solidFill>
        <a:effectLst/>
      </p:bgPr>
    </p:bg>
    <p:spTree>
      <p:nvGrpSpPr>
        <p:cNvPr id="1" name="">
          <a:extLst>
            <a:ext uri="{FF2B5EF4-FFF2-40B4-BE49-F238E27FC236}">
              <a16:creationId xmlns:a16="http://schemas.microsoft.com/office/drawing/2014/main" id="{A6800228-41D1-1B2A-A163-4AF2EBCE274A}"/>
            </a:ext>
          </a:extLst>
        </p:cNvPr>
        <p:cNvGrpSpPr/>
        <p:nvPr/>
      </p:nvGrpSpPr>
      <p:grpSpPr>
        <a:xfrm>
          <a:off x="0" y="0"/>
          <a:ext cx="0" cy="0"/>
          <a:chOff x="0" y="0"/>
          <a:chExt cx="0" cy="0"/>
        </a:xfrm>
      </p:grpSpPr>
      <p:grpSp>
        <p:nvGrpSpPr>
          <p:cNvPr id="11" name="Group 11">
            <a:extLst>
              <a:ext uri="{FF2B5EF4-FFF2-40B4-BE49-F238E27FC236}">
                <a16:creationId xmlns:a16="http://schemas.microsoft.com/office/drawing/2014/main" id="{6E5A6D91-1602-5FED-6726-44A08D680B6F}"/>
              </a:ext>
            </a:extLst>
          </p:cNvPr>
          <p:cNvGrpSpPr/>
          <p:nvPr/>
        </p:nvGrpSpPr>
        <p:grpSpPr>
          <a:xfrm>
            <a:off x="9758733" y="11391900"/>
            <a:ext cx="4729289" cy="7171094"/>
            <a:chOff x="0" y="0"/>
            <a:chExt cx="470211" cy="712988"/>
          </a:xfrm>
        </p:grpSpPr>
        <p:sp>
          <p:nvSpPr>
            <p:cNvPr id="12" name="Freeform 12">
              <a:extLst>
                <a:ext uri="{FF2B5EF4-FFF2-40B4-BE49-F238E27FC236}">
                  <a16:creationId xmlns:a16="http://schemas.microsoft.com/office/drawing/2014/main" id="{8993F0FA-24E8-22E3-0FB8-402F6C239470}"/>
                </a:ext>
              </a:extLst>
            </p:cNvPr>
            <p:cNvSpPr/>
            <p:nvPr/>
          </p:nvSpPr>
          <p:spPr>
            <a:xfrm>
              <a:off x="0" y="0"/>
              <a:ext cx="470211" cy="712988"/>
            </a:xfrm>
            <a:custGeom>
              <a:avLst/>
              <a:gdLst/>
              <a:ahLst/>
              <a:cxnLst/>
              <a:rect l="l" t="t" r="r" b="b"/>
              <a:pathLst>
                <a:path w="470211" h="712988">
                  <a:moveTo>
                    <a:pt x="203200" y="0"/>
                  </a:moveTo>
                  <a:lnTo>
                    <a:pt x="470211" y="0"/>
                  </a:lnTo>
                  <a:lnTo>
                    <a:pt x="267011" y="712988"/>
                  </a:lnTo>
                  <a:lnTo>
                    <a:pt x="0" y="712988"/>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13" name="TextBox 13">
              <a:extLst>
                <a:ext uri="{FF2B5EF4-FFF2-40B4-BE49-F238E27FC236}">
                  <a16:creationId xmlns:a16="http://schemas.microsoft.com/office/drawing/2014/main" id="{12D91641-FB47-7086-6097-4957042F1DC5}"/>
                </a:ext>
              </a:extLst>
            </p:cNvPr>
            <p:cNvSpPr txBox="1"/>
            <p:nvPr/>
          </p:nvSpPr>
          <p:spPr>
            <a:xfrm>
              <a:off x="101600" y="-57150"/>
              <a:ext cx="267011" cy="770138"/>
            </a:xfrm>
            <a:prstGeom prst="rect">
              <a:avLst/>
            </a:prstGeom>
          </p:spPr>
          <p:txBody>
            <a:bodyPr lIns="50800" tIns="50800" rIns="50800" bIns="50800" rtlCol="0" anchor="ctr"/>
            <a:lstStyle/>
            <a:p>
              <a:pPr algn="ctr">
                <a:lnSpc>
                  <a:spcPts val="2803"/>
                </a:lnSpc>
              </a:pPr>
              <a:endParaRPr/>
            </a:p>
          </p:txBody>
        </p:sp>
      </p:grpSp>
      <p:grpSp>
        <p:nvGrpSpPr>
          <p:cNvPr id="14" name="Group 14">
            <a:extLst>
              <a:ext uri="{FF2B5EF4-FFF2-40B4-BE49-F238E27FC236}">
                <a16:creationId xmlns:a16="http://schemas.microsoft.com/office/drawing/2014/main" id="{5EF0DA26-8957-A1CB-5059-FA4E05522E9D}"/>
              </a:ext>
            </a:extLst>
          </p:cNvPr>
          <p:cNvGrpSpPr/>
          <p:nvPr/>
        </p:nvGrpSpPr>
        <p:grpSpPr>
          <a:xfrm>
            <a:off x="11029540" y="-6707113"/>
            <a:ext cx="4082444" cy="6497124"/>
            <a:chOff x="0" y="0"/>
            <a:chExt cx="474358" cy="754931"/>
          </a:xfrm>
        </p:grpSpPr>
        <p:sp>
          <p:nvSpPr>
            <p:cNvPr id="15" name="Freeform 15">
              <a:extLst>
                <a:ext uri="{FF2B5EF4-FFF2-40B4-BE49-F238E27FC236}">
                  <a16:creationId xmlns:a16="http://schemas.microsoft.com/office/drawing/2014/main" id="{5BC34AC7-C2C4-1357-0E4A-E2102D7535C6}"/>
                </a:ext>
              </a:extLst>
            </p:cNvPr>
            <p:cNvSpPr/>
            <p:nvPr/>
          </p:nvSpPr>
          <p:spPr>
            <a:xfrm>
              <a:off x="0" y="0"/>
              <a:ext cx="474358" cy="754931"/>
            </a:xfrm>
            <a:custGeom>
              <a:avLst/>
              <a:gdLst/>
              <a:ahLst/>
              <a:cxnLst/>
              <a:rect l="l" t="t" r="r" b="b"/>
              <a:pathLst>
                <a:path w="474358" h="754931">
                  <a:moveTo>
                    <a:pt x="203200" y="0"/>
                  </a:moveTo>
                  <a:lnTo>
                    <a:pt x="474358" y="0"/>
                  </a:lnTo>
                  <a:lnTo>
                    <a:pt x="271158" y="754931"/>
                  </a:lnTo>
                  <a:lnTo>
                    <a:pt x="0" y="754931"/>
                  </a:lnTo>
                  <a:lnTo>
                    <a:pt x="203200" y="0"/>
                  </a:lnTo>
                  <a:close/>
                </a:path>
              </a:pathLst>
            </a:custGeom>
            <a:gradFill rotWithShape="1">
              <a:gsLst>
                <a:gs pos="0">
                  <a:srgbClr val="A3D7D8">
                    <a:alpha val="100000"/>
                  </a:srgbClr>
                </a:gs>
                <a:gs pos="100000">
                  <a:srgbClr val="489EAB">
                    <a:alpha val="100000"/>
                  </a:srgbClr>
                </a:gs>
              </a:gsLst>
              <a:lin ang="2700000"/>
            </a:gradFill>
            <a:ln w="12700">
              <a:solidFill>
                <a:srgbClr val="000000"/>
              </a:solidFill>
            </a:ln>
          </p:spPr>
          <p:txBody>
            <a:bodyPr/>
            <a:lstStyle/>
            <a:p>
              <a:endParaRPr lang="en-US"/>
            </a:p>
          </p:txBody>
        </p:sp>
      </p:grpSp>
      <p:grpSp>
        <p:nvGrpSpPr>
          <p:cNvPr id="16" name="Group 16">
            <a:extLst>
              <a:ext uri="{FF2B5EF4-FFF2-40B4-BE49-F238E27FC236}">
                <a16:creationId xmlns:a16="http://schemas.microsoft.com/office/drawing/2014/main" id="{E760568A-2370-848E-42AE-EAAFAE9DECA9}"/>
              </a:ext>
            </a:extLst>
          </p:cNvPr>
          <p:cNvGrpSpPr/>
          <p:nvPr/>
        </p:nvGrpSpPr>
        <p:grpSpPr>
          <a:xfrm>
            <a:off x="19812000" y="2045221"/>
            <a:ext cx="4082444" cy="6497124"/>
            <a:chOff x="0" y="0"/>
            <a:chExt cx="474358" cy="754931"/>
          </a:xfrm>
        </p:grpSpPr>
        <p:sp>
          <p:nvSpPr>
            <p:cNvPr id="17" name="Freeform 17">
              <a:extLst>
                <a:ext uri="{FF2B5EF4-FFF2-40B4-BE49-F238E27FC236}">
                  <a16:creationId xmlns:a16="http://schemas.microsoft.com/office/drawing/2014/main" id="{AB8A96F8-727D-C927-D44A-568584892273}"/>
                </a:ext>
              </a:extLst>
            </p:cNvPr>
            <p:cNvSpPr/>
            <p:nvPr/>
          </p:nvSpPr>
          <p:spPr>
            <a:xfrm>
              <a:off x="0" y="0"/>
              <a:ext cx="474358" cy="754931"/>
            </a:xfrm>
            <a:custGeom>
              <a:avLst/>
              <a:gdLst/>
              <a:ahLst/>
              <a:cxnLst/>
              <a:rect l="l" t="t" r="r" b="b"/>
              <a:pathLst>
                <a:path w="474358" h="754931">
                  <a:moveTo>
                    <a:pt x="203200" y="0"/>
                  </a:moveTo>
                  <a:lnTo>
                    <a:pt x="474358" y="0"/>
                  </a:lnTo>
                  <a:lnTo>
                    <a:pt x="271158" y="754931"/>
                  </a:lnTo>
                  <a:lnTo>
                    <a:pt x="0" y="754931"/>
                  </a:lnTo>
                  <a:lnTo>
                    <a:pt x="203200" y="0"/>
                  </a:lnTo>
                  <a:close/>
                </a:path>
              </a:pathLst>
            </a:custGeom>
            <a:gradFill rotWithShape="1">
              <a:gsLst>
                <a:gs pos="0">
                  <a:srgbClr val="A3D7D8">
                    <a:alpha val="100000"/>
                  </a:srgbClr>
                </a:gs>
                <a:gs pos="100000">
                  <a:srgbClr val="489EAB">
                    <a:alpha val="100000"/>
                  </a:srgbClr>
                </a:gs>
              </a:gsLst>
              <a:lin ang="2700000"/>
            </a:gradFill>
            <a:ln w="12700">
              <a:solidFill>
                <a:srgbClr val="000000"/>
              </a:solidFill>
            </a:ln>
          </p:spPr>
          <p:txBody>
            <a:bodyPr/>
            <a:lstStyle/>
            <a:p>
              <a:endParaRPr lang="en-US"/>
            </a:p>
          </p:txBody>
        </p:sp>
      </p:grpSp>
      <p:sp>
        <p:nvSpPr>
          <p:cNvPr id="27" name="TextBox 27">
            <a:extLst>
              <a:ext uri="{FF2B5EF4-FFF2-40B4-BE49-F238E27FC236}">
                <a16:creationId xmlns:a16="http://schemas.microsoft.com/office/drawing/2014/main" id="{D890AA80-2047-D68B-C7D9-8972219CBB26}"/>
              </a:ext>
            </a:extLst>
          </p:cNvPr>
          <p:cNvSpPr txBox="1"/>
          <p:nvPr/>
        </p:nvSpPr>
        <p:spPr>
          <a:xfrm>
            <a:off x="2698714" y="1371485"/>
            <a:ext cx="14065286" cy="795089"/>
          </a:xfrm>
          <a:prstGeom prst="rect">
            <a:avLst/>
          </a:prstGeom>
        </p:spPr>
        <p:txBody>
          <a:bodyPr wrap="square" lIns="0" tIns="0" rIns="0" bIns="0" rtlCol="0" anchor="t">
            <a:spAutoFit/>
          </a:bodyPr>
          <a:lstStyle/>
          <a:p>
            <a:pPr algn="l">
              <a:lnSpc>
                <a:spcPts val="6214"/>
              </a:lnSpc>
            </a:pPr>
            <a:r>
              <a:rPr lang="en-US" sz="5357" dirty="0">
                <a:solidFill>
                  <a:srgbClr val="F3F3F2"/>
                </a:solidFill>
                <a:latin typeface="Tomorrow"/>
                <a:ea typeface="Tomorrow"/>
                <a:cs typeface="Tomorrow"/>
                <a:sym typeface="Tomorrow"/>
              </a:rPr>
              <a:t>Identify and Correct AI-Generated Errors</a:t>
            </a:r>
          </a:p>
        </p:txBody>
      </p:sp>
      <p:grpSp>
        <p:nvGrpSpPr>
          <p:cNvPr id="21" name="Group 20">
            <a:extLst>
              <a:ext uri="{FF2B5EF4-FFF2-40B4-BE49-F238E27FC236}">
                <a16:creationId xmlns:a16="http://schemas.microsoft.com/office/drawing/2014/main" id="{1F57688C-2350-4F57-1486-658BC95F9983}"/>
              </a:ext>
            </a:extLst>
          </p:cNvPr>
          <p:cNvGrpSpPr/>
          <p:nvPr/>
        </p:nvGrpSpPr>
        <p:grpSpPr>
          <a:xfrm>
            <a:off x="4558824" y="3420805"/>
            <a:ext cx="4089749" cy="3071029"/>
            <a:chOff x="4558824" y="3420805"/>
            <a:chExt cx="4089749" cy="3071029"/>
          </a:xfrm>
        </p:grpSpPr>
        <p:sp>
          <p:nvSpPr>
            <p:cNvPr id="9" name="Freeform 8">
              <a:extLst>
                <a:ext uri="{FF2B5EF4-FFF2-40B4-BE49-F238E27FC236}">
                  <a16:creationId xmlns:a16="http://schemas.microsoft.com/office/drawing/2014/main" id="{4C5165D1-E254-ABAD-38C2-95D7993265D6}"/>
                </a:ext>
              </a:extLst>
            </p:cNvPr>
            <p:cNvSpPr/>
            <p:nvPr/>
          </p:nvSpPr>
          <p:spPr>
            <a:xfrm>
              <a:off x="4558824" y="3420805"/>
              <a:ext cx="4089749" cy="3071029"/>
            </a:xfrm>
            <a:custGeom>
              <a:avLst/>
              <a:gdLst/>
              <a:ahLst/>
              <a:cxnLst/>
              <a:rect l="l" t="t" r="r" b="b"/>
              <a:pathLst>
                <a:path w="4089749" h="3071029">
                  <a:moveTo>
                    <a:pt x="0" y="0"/>
                  </a:moveTo>
                  <a:lnTo>
                    <a:pt x="4089748" y="0"/>
                  </a:lnTo>
                  <a:lnTo>
                    <a:pt x="4089748" y="3071030"/>
                  </a:lnTo>
                  <a:lnTo>
                    <a:pt x="0" y="3071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id="{2B324AB2-1638-D12F-84EE-A787425B43D0}"/>
                </a:ext>
              </a:extLst>
            </p:cNvPr>
            <p:cNvSpPr txBox="1"/>
            <p:nvPr/>
          </p:nvSpPr>
          <p:spPr>
            <a:xfrm rot="10800000" flipV="1">
              <a:off x="5023092" y="3912394"/>
              <a:ext cx="3161211" cy="1815882"/>
            </a:xfrm>
            <a:prstGeom prst="rect">
              <a:avLst/>
            </a:prstGeom>
            <a:noFill/>
          </p:spPr>
          <p:txBody>
            <a:bodyPr wrap="square">
              <a:spAutoFit/>
            </a:bodyPr>
            <a:lstStyle/>
            <a:p>
              <a:r>
                <a:rPr lang="en-US" sz="2800" b="0" u="none" strike="noStrike" dirty="0">
                  <a:solidFill>
                    <a:schemeClr val="bg1"/>
                  </a:solidFill>
                  <a:effectLst/>
                  <a:latin typeface="Arial" panose="020B0604020202020204" pitchFamily="34" charset="0"/>
                </a:rPr>
                <a:t>Common failure points in AI-generated documentation</a:t>
              </a:r>
              <a:endParaRPr lang="en-US" sz="2800" dirty="0">
                <a:solidFill>
                  <a:schemeClr val="bg1"/>
                </a:solidFill>
              </a:endParaRPr>
            </a:p>
          </p:txBody>
        </p:sp>
      </p:grpSp>
      <p:grpSp>
        <p:nvGrpSpPr>
          <p:cNvPr id="22" name="Group 21">
            <a:extLst>
              <a:ext uri="{FF2B5EF4-FFF2-40B4-BE49-F238E27FC236}">
                <a16:creationId xmlns:a16="http://schemas.microsoft.com/office/drawing/2014/main" id="{D52CC0C9-D68B-3816-814A-889AA111C558}"/>
              </a:ext>
            </a:extLst>
          </p:cNvPr>
          <p:cNvGrpSpPr/>
          <p:nvPr/>
        </p:nvGrpSpPr>
        <p:grpSpPr>
          <a:xfrm>
            <a:off x="9621859" y="3420805"/>
            <a:ext cx="4089749" cy="3071029"/>
            <a:chOff x="9621859" y="3420805"/>
            <a:chExt cx="4089749" cy="3071029"/>
          </a:xfrm>
        </p:grpSpPr>
        <p:sp>
          <p:nvSpPr>
            <p:cNvPr id="10" name="Freeform 9">
              <a:extLst>
                <a:ext uri="{FF2B5EF4-FFF2-40B4-BE49-F238E27FC236}">
                  <a16:creationId xmlns:a16="http://schemas.microsoft.com/office/drawing/2014/main" id="{B7249068-B77C-2664-AB1E-A7F9E5DCDB24}"/>
                </a:ext>
              </a:extLst>
            </p:cNvPr>
            <p:cNvSpPr/>
            <p:nvPr/>
          </p:nvSpPr>
          <p:spPr>
            <a:xfrm>
              <a:off x="9621859" y="3420805"/>
              <a:ext cx="4089749" cy="3071029"/>
            </a:xfrm>
            <a:custGeom>
              <a:avLst/>
              <a:gdLst/>
              <a:ahLst/>
              <a:cxnLst/>
              <a:rect l="l" t="t" r="r" b="b"/>
              <a:pathLst>
                <a:path w="4089749" h="3071029">
                  <a:moveTo>
                    <a:pt x="0" y="0"/>
                  </a:moveTo>
                  <a:lnTo>
                    <a:pt x="4089749" y="0"/>
                  </a:lnTo>
                  <a:lnTo>
                    <a:pt x="4089749" y="3071030"/>
                  </a:lnTo>
                  <a:lnTo>
                    <a:pt x="0" y="3071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TextBox 19">
              <a:extLst>
                <a:ext uri="{FF2B5EF4-FFF2-40B4-BE49-F238E27FC236}">
                  <a16:creationId xmlns:a16="http://schemas.microsoft.com/office/drawing/2014/main" id="{37720B6C-F36C-6639-DFDE-A7EA401872D0}"/>
                </a:ext>
              </a:extLst>
            </p:cNvPr>
            <p:cNvSpPr txBox="1"/>
            <p:nvPr/>
          </p:nvSpPr>
          <p:spPr>
            <a:xfrm rot="10800000" flipV="1">
              <a:off x="10424047" y="4107640"/>
              <a:ext cx="3161211" cy="1384995"/>
            </a:xfrm>
            <a:prstGeom prst="rect">
              <a:avLst/>
            </a:prstGeom>
            <a:noFill/>
          </p:spPr>
          <p:txBody>
            <a:bodyPr wrap="square">
              <a:spAutoFit/>
            </a:bodyPr>
            <a:lstStyle/>
            <a:p>
              <a:r>
                <a:rPr lang="en-US" sz="2800" b="0" u="none" strike="noStrike" dirty="0">
                  <a:solidFill>
                    <a:schemeClr val="bg1"/>
                  </a:solidFill>
                  <a:effectLst/>
                  <a:latin typeface="Arial" panose="020B0604020202020204" pitchFamily="34" charset="0"/>
                </a:rPr>
                <a:t>Strategies for spotting and fixing hallucinations</a:t>
              </a:r>
              <a:endParaRPr lang="en-US" sz="2800" dirty="0">
                <a:solidFill>
                  <a:schemeClr val="bg1"/>
                </a:solidFill>
              </a:endParaRPr>
            </a:p>
          </p:txBody>
        </p:sp>
      </p:grpSp>
    </p:spTree>
    <p:extLst>
      <p:ext uri="{BB962C8B-B14F-4D97-AF65-F5344CB8AC3E}">
        <p14:creationId xmlns:p14="http://schemas.microsoft.com/office/powerpoint/2010/main" val="3772097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D232D"/>
        </a:solidFill>
        <a:effectLst/>
      </p:bgPr>
    </p:bg>
    <p:spTree>
      <p:nvGrpSpPr>
        <p:cNvPr id="1" name="">
          <a:extLst>
            <a:ext uri="{FF2B5EF4-FFF2-40B4-BE49-F238E27FC236}">
              <a16:creationId xmlns:a16="http://schemas.microsoft.com/office/drawing/2014/main" id="{5B3A0329-530D-8C55-0C60-E863BA95A03D}"/>
            </a:ext>
          </a:extLst>
        </p:cNvPr>
        <p:cNvGrpSpPr/>
        <p:nvPr/>
      </p:nvGrpSpPr>
      <p:grpSpPr>
        <a:xfrm>
          <a:off x="0" y="0"/>
          <a:ext cx="0" cy="0"/>
          <a:chOff x="0" y="0"/>
          <a:chExt cx="0" cy="0"/>
        </a:xfrm>
      </p:grpSpPr>
      <p:grpSp>
        <p:nvGrpSpPr>
          <p:cNvPr id="11" name="Group 11">
            <a:extLst>
              <a:ext uri="{FF2B5EF4-FFF2-40B4-BE49-F238E27FC236}">
                <a16:creationId xmlns:a16="http://schemas.microsoft.com/office/drawing/2014/main" id="{75E133FE-F692-22FF-9984-BA6AC39B1B8F}"/>
              </a:ext>
            </a:extLst>
          </p:cNvPr>
          <p:cNvGrpSpPr/>
          <p:nvPr/>
        </p:nvGrpSpPr>
        <p:grpSpPr>
          <a:xfrm>
            <a:off x="9758733" y="11391900"/>
            <a:ext cx="4729289" cy="7171094"/>
            <a:chOff x="0" y="0"/>
            <a:chExt cx="470211" cy="712988"/>
          </a:xfrm>
        </p:grpSpPr>
        <p:sp>
          <p:nvSpPr>
            <p:cNvPr id="12" name="Freeform 12">
              <a:extLst>
                <a:ext uri="{FF2B5EF4-FFF2-40B4-BE49-F238E27FC236}">
                  <a16:creationId xmlns:a16="http://schemas.microsoft.com/office/drawing/2014/main" id="{A3BA919E-18ED-A50C-D914-D52D40E1DF2E}"/>
                </a:ext>
              </a:extLst>
            </p:cNvPr>
            <p:cNvSpPr/>
            <p:nvPr/>
          </p:nvSpPr>
          <p:spPr>
            <a:xfrm>
              <a:off x="0" y="0"/>
              <a:ext cx="470211" cy="712988"/>
            </a:xfrm>
            <a:custGeom>
              <a:avLst/>
              <a:gdLst/>
              <a:ahLst/>
              <a:cxnLst/>
              <a:rect l="l" t="t" r="r" b="b"/>
              <a:pathLst>
                <a:path w="470211" h="712988">
                  <a:moveTo>
                    <a:pt x="203200" y="0"/>
                  </a:moveTo>
                  <a:lnTo>
                    <a:pt x="470211" y="0"/>
                  </a:lnTo>
                  <a:lnTo>
                    <a:pt x="267011" y="712988"/>
                  </a:lnTo>
                  <a:lnTo>
                    <a:pt x="0" y="712988"/>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13" name="TextBox 13">
              <a:extLst>
                <a:ext uri="{FF2B5EF4-FFF2-40B4-BE49-F238E27FC236}">
                  <a16:creationId xmlns:a16="http://schemas.microsoft.com/office/drawing/2014/main" id="{3C28DCFD-D67D-1C3F-0307-AF2578C38D14}"/>
                </a:ext>
              </a:extLst>
            </p:cNvPr>
            <p:cNvSpPr txBox="1"/>
            <p:nvPr/>
          </p:nvSpPr>
          <p:spPr>
            <a:xfrm>
              <a:off x="101600" y="-57150"/>
              <a:ext cx="267011" cy="770138"/>
            </a:xfrm>
            <a:prstGeom prst="rect">
              <a:avLst/>
            </a:prstGeom>
          </p:spPr>
          <p:txBody>
            <a:bodyPr lIns="50800" tIns="50800" rIns="50800" bIns="50800" rtlCol="0" anchor="ctr"/>
            <a:lstStyle/>
            <a:p>
              <a:pPr algn="ctr">
                <a:lnSpc>
                  <a:spcPts val="2803"/>
                </a:lnSpc>
              </a:pPr>
              <a:endParaRPr/>
            </a:p>
          </p:txBody>
        </p:sp>
      </p:grpSp>
      <p:grpSp>
        <p:nvGrpSpPr>
          <p:cNvPr id="14" name="Group 14">
            <a:extLst>
              <a:ext uri="{FF2B5EF4-FFF2-40B4-BE49-F238E27FC236}">
                <a16:creationId xmlns:a16="http://schemas.microsoft.com/office/drawing/2014/main" id="{B6C2221A-9E69-B866-D69A-8A16E30F5A8B}"/>
              </a:ext>
            </a:extLst>
          </p:cNvPr>
          <p:cNvGrpSpPr/>
          <p:nvPr/>
        </p:nvGrpSpPr>
        <p:grpSpPr>
          <a:xfrm>
            <a:off x="11029540" y="-6707113"/>
            <a:ext cx="4082444" cy="6497124"/>
            <a:chOff x="0" y="0"/>
            <a:chExt cx="474358" cy="754931"/>
          </a:xfrm>
        </p:grpSpPr>
        <p:sp>
          <p:nvSpPr>
            <p:cNvPr id="15" name="Freeform 15">
              <a:extLst>
                <a:ext uri="{FF2B5EF4-FFF2-40B4-BE49-F238E27FC236}">
                  <a16:creationId xmlns:a16="http://schemas.microsoft.com/office/drawing/2014/main" id="{60EE2612-F1DF-89F3-9736-73AF6006C518}"/>
                </a:ext>
              </a:extLst>
            </p:cNvPr>
            <p:cNvSpPr/>
            <p:nvPr/>
          </p:nvSpPr>
          <p:spPr>
            <a:xfrm>
              <a:off x="0" y="0"/>
              <a:ext cx="474358" cy="754931"/>
            </a:xfrm>
            <a:custGeom>
              <a:avLst/>
              <a:gdLst/>
              <a:ahLst/>
              <a:cxnLst/>
              <a:rect l="l" t="t" r="r" b="b"/>
              <a:pathLst>
                <a:path w="474358" h="754931">
                  <a:moveTo>
                    <a:pt x="203200" y="0"/>
                  </a:moveTo>
                  <a:lnTo>
                    <a:pt x="474358" y="0"/>
                  </a:lnTo>
                  <a:lnTo>
                    <a:pt x="271158" y="754931"/>
                  </a:lnTo>
                  <a:lnTo>
                    <a:pt x="0" y="754931"/>
                  </a:lnTo>
                  <a:lnTo>
                    <a:pt x="203200" y="0"/>
                  </a:lnTo>
                  <a:close/>
                </a:path>
              </a:pathLst>
            </a:custGeom>
            <a:gradFill rotWithShape="1">
              <a:gsLst>
                <a:gs pos="0">
                  <a:srgbClr val="A3D7D8">
                    <a:alpha val="100000"/>
                  </a:srgbClr>
                </a:gs>
                <a:gs pos="100000">
                  <a:srgbClr val="489EAB">
                    <a:alpha val="100000"/>
                  </a:srgbClr>
                </a:gs>
              </a:gsLst>
              <a:lin ang="2700000"/>
            </a:gradFill>
            <a:ln w="12700">
              <a:solidFill>
                <a:srgbClr val="000000"/>
              </a:solidFill>
            </a:ln>
          </p:spPr>
          <p:txBody>
            <a:bodyPr/>
            <a:lstStyle/>
            <a:p>
              <a:endParaRPr lang="en-US"/>
            </a:p>
          </p:txBody>
        </p:sp>
      </p:grpSp>
      <p:grpSp>
        <p:nvGrpSpPr>
          <p:cNvPr id="16" name="Group 16">
            <a:extLst>
              <a:ext uri="{FF2B5EF4-FFF2-40B4-BE49-F238E27FC236}">
                <a16:creationId xmlns:a16="http://schemas.microsoft.com/office/drawing/2014/main" id="{2FFD9241-9131-585A-2094-8860A3C4C7CE}"/>
              </a:ext>
            </a:extLst>
          </p:cNvPr>
          <p:cNvGrpSpPr/>
          <p:nvPr/>
        </p:nvGrpSpPr>
        <p:grpSpPr>
          <a:xfrm>
            <a:off x="19812000" y="2045221"/>
            <a:ext cx="4082444" cy="6497124"/>
            <a:chOff x="0" y="0"/>
            <a:chExt cx="474358" cy="754931"/>
          </a:xfrm>
        </p:grpSpPr>
        <p:sp>
          <p:nvSpPr>
            <p:cNvPr id="17" name="Freeform 17">
              <a:extLst>
                <a:ext uri="{FF2B5EF4-FFF2-40B4-BE49-F238E27FC236}">
                  <a16:creationId xmlns:a16="http://schemas.microsoft.com/office/drawing/2014/main" id="{F1F21352-FE1D-0258-008C-9E71F9359071}"/>
                </a:ext>
              </a:extLst>
            </p:cNvPr>
            <p:cNvSpPr/>
            <p:nvPr/>
          </p:nvSpPr>
          <p:spPr>
            <a:xfrm>
              <a:off x="0" y="0"/>
              <a:ext cx="474358" cy="754931"/>
            </a:xfrm>
            <a:custGeom>
              <a:avLst/>
              <a:gdLst/>
              <a:ahLst/>
              <a:cxnLst/>
              <a:rect l="l" t="t" r="r" b="b"/>
              <a:pathLst>
                <a:path w="474358" h="754931">
                  <a:moveTo>
                    <a:pt x="203200" y="0"/>
                  </a:moveTo>
                  <a:lnTo>
                    <a:pt x="474358" y="0"/>
                  </a:lnTo>
                  <a:lnTo>
                    <a:pt x="271158" y="754931"/>
                  </a:lnTo>
                  <a:lnTo>
                    <a:pt x="0" y="754931"/>
                  </a:lnTo>
                  <a:lnTo>
                    <a:pt x="203200" y="0"/>
                  </a:lnTo>
                  <a:close/>
                </a:path>
              </a:pathLst>
            </a:custGeom>
            <a:gradFill rotWithShape="1">
              <a:gsLst>
                <a:gs pos="0">
                  <a:srgbClr val="A3D7D8">
                    <a:alpha val="100000"/>
                  </a:srgbClr>
                </a:gs>
                <a:gs pos="100000">
                  <a:srgbClr val="489EAB">
                    <a:alpha val="100000"/>
                  </a:srgbClr>
                </a:gs>
              </a:gsLst>
              <a:lin ang="2700000"/>
            </a:gradFill>
            <a:ln w="12700">
              <a:solidFill>
                <a:srgbClr val="000000"/>
              </a:solidFill>
            </a:ln>
          </p:spPr>
          <p:txBody>
            <a:bodyPr/>
            <a:lstStyle/>
            <a:p>
              <a:endParaRPr lang="en-US"/>
            </a:p>
          </p:txBody>
        </p:sp>
      </p:grpSp>
      <p:sp>
        <p:nvSpPr>
          <p:cNvPr id="27" name="TextBox 27">
            <a:extLst>
              <a:ext uri="{FF2B5EF4-FFF2-40B4-BE49-F238E27FC236}">
                <a16:creationId xmlns:a16="http://schemas.microsoft.com/office/drawing/2014/main" id="{C1AD9495-0740-D49A-FC92-99A9EB558D8B}"/>
              </a:ext>
            </a:extLst>
          </p:cNvPr>
          <p:cNvSpPr txBox="1"/>
          <p:nvPr/>
        </p:nvSpPr>
        <p:spPr>
          <a:xfrm>
            <a:off x="2698714" y="1371485"/>
            <a:ext cx="14065286" cy="795089"/>
          </a:xfrm>
          <a:prstGeom prst="rect">
            <a:avLst/>
          </a:prstGeom>
        </p:spPr>
        <p:txBody>
          <a:bodyPr wrap="square" lIns="0" tIns="0" rIns="0" bIns="0" rtlCol="0" anchor="t">
            <a:spAutoFit/>
          </a:bodyPr>
          <a:lstStyle/>
          <a:p>
            <a:pPr algn="l">
              <a:lnSpc>
                <a:spcPts val="6214"/>
              </a:lnSpc>
            </a:pPr>
            <a:r>
              <a:rPr lang="en-US" sz="5357" dirty="0">
                <a:solidFill>
                  <a:srgbClr val="F3F3F2"/>
                </a:solidFill>
                <a:latin typeface="Tomorrow"/>
                <a:ea typeface="Tomorrow"/>
                <a:cs typeface="Tomorrow"/>
                <a:sym typeface="Tomorrow"/>
              </a:rPr>
              <a:t>Identify and Correct AI-Generated Errors</a:t>
            </a:r>
          </a:p>
        </p:txBody>
      </p:sp>
      <p:grpSp>
        <p:nvGrpSpPr>
          <p:cNvPr id="21" name="Group 20">
            <a:extLst>
              <a:ext uri="{FF2B5EF4-FFF2-40B4-BE49-F238E27FC236}">
                <a16:creationId xmlns:a16="http://schemas.microsoft.com/office/drawing/2014/main" id="{0D49A3A8-23AA-CC8A-D37F-3CE8A085D777}"/>
              </a:ext>
            </a:extLst>
          </p:cNvPr>
          <p:cNvGrpSpPr/>
          <p:nvPr/>
        </p:nvGrpSpPr>
        <p:grpSpPr>
          <a:xfrm>
            <a:off x="2133600" y="3758268"/>
            <a:ext cx="4089749" cy="3071029"/>
            <a:chOff x="4558824" y="3420805"/>
            <a:chExt cx="4089749" cy="3071029"/>
          </a:xfrm>
        </p:grpSpPr>
        <p:sp>
          <p:nvSpPr>
            <p:cNvPr id="9" name="Freeform 8">
              <a:extLst>
                <a:ext uri="{FF2B5EF4-FFF2-40B4-BE49-F238E27FC236}">
                  <a16:creationId xmlns:a16="http://schemas.microsoft.com/office/drawing/2014/main" id="{BA77D225-F531-A84E-AE0E-3983EA2FC0A0}"/>
                </a:ext>
              </a:extLst>
            </p:cNvPr>
            <p:cNvSpPr/>
            <p:nvPr/>
          </p:nvSpPr>
          <p:spPr>
            <a:xfrm>
              <a:off x="4558824" y="3420805"/>
              <a:ext cx="4089749" cy="3071029"/>
            </a:xfrm>
            <a:custGeom>
              <a:avLst/>
              <a:gdLst/>
              <a:ahLst/>
              <a:cxnLst/>
              <a:rect l="l" t="t" r="r" b="b"/>
              <a:pathLst>
                <a:path w="4089749" h="3071029">
                  <a:moveTo>
                    <a:pt x="0" y="0"/>
                  </a:moveTo>
                  <a:lnTo>
                    <a:pt x="4089748" y="0"/>
                  </a:lnTo>
                  <a:lnTo>
                    <a:pt x="4089748" y="3071030"/>
                  </a:lnTo>
                  <a:lnTo>
                    <a:pt x="0" y="3071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id="{6F22E14E-97D3-3B17-1DF5-5253EB3F7633}"/>
                </a:ext>
              </a:extLst>
            </p:cNvPr>
            <p:cNvSpPr txBox="1"/>
            <p:nvPr/>
          </p:nvSpPr>
          <p:spPr>
            <a:xfrm rot="10800000" flipV="1">
              <a:off x="5023092" y="3912394"/>
              <a:ext cx="3161211" cy="1815882"/>
            </a:xfrm>
            <a:prstGeom prst="rect">
              <a:avLst/>
            </a:prstGeom>
            <a:noFill/>
          </p:spPr>
          <p:txBody>
            <a:bodyPr wrap="square">
              <a:spAutoFit/>
            </a:bodyPr>
            <a:lstStyle/>
            <a:p>
              <a:r>
                <a:rPr lang="en-US" sz="2800" b="0" u="none" strike="noStrike" dirty="0">
                  <a:solidFill>
                    <a:schemeClr val="bg1"/>
                  </a:solidFill>
                  <a:effectLst/>
                  <a:latin typeface="Arial" panose="020B0604020202020204" pitchFamily="34" charset="0"/>
                </a:rPr>
                <a:t>Common failure points in AI-generated documentation</a:t>
              </a:r>
              <a:endParaRPr lang="en-US" sz="2800" dirty="0">
                <a:solidFill>
                  <a:schemeClr val="bg1"/>
                </a:solidFill>
              </a:endParaRPr>
            </a:p>
          </p:txBody>
        </p:sp>
      </p:grpSp>
      <p:grpSp>
        <p:nvGrpSpPr>
          <p:cNvPr id="2" name="Group 2">
            <a:extLst>
              <a:ext uri="{FF2B5EF4-FFF2-40B4-BE49-F238E27FC236}">
                <a16:creationId xmlns:a16="http://schemas.microsoft.com/office/drawing/2014/main" id="{FC4780FE-F24B-903A-4B1C-2A6575C716CF}"/>
              </a:ext>
            </a:extLst>
          </p:cNvPr>
          <p:cNvGrpSpPr/>
          <p:nvPr/>
        </p:nvGrpSpPr>
        <p:grpSpPr>
          <a:xfrm>
            <a:off x="8103278" y="3382771"/>
            <a:ext cx="1030065" cy="1030065"/>
            <a:chOff x="0" y="0"/>
            <a:chExt cx="812800" cy="812800"/>
          </a:xfrm>
        </p:grpSpPr>
        <p:sp>
          <p:nvSpPr>
            <p:cNvPr id="3" name="Freeform 3">
              <a:extLst>
                <a:ext uri="{FF2B5EF4-FFF2-40B4-BE49-F238E27FC236}">
                  <a16:creationId xmlns:a16="http://schemas.microsoft.com/office/drawing/2014/main" id="{80ED1798-041B-A3D8-CD53-6BC17C259C1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4" name="TextBox 4">
              <a:extLst>
                <a:ext uri="{FF2B5EF4-FFF2-40B4-BE49-F238E27FC236}">
                  <a16:creationId xmlns:a16="http://schemas.microsoft.com/office/drawing/2014/main" id="{81BD64D6-5FC8-4EDB-A59D-FA34F456479E}"/>
                </a:ext>
              </a:extLst>
            </p:cNvPr>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grpSp>
        <p:nvGrpSpPr>
          <p:cNvPr id="5" name="Group 5">
            <a:extLst>
              <a:ext uri="{FF2B5EF4-FFF2-40B4-BE49-F238E27FC236}">
                <a16:creationId xmlns:a16="http://schemas.microsoft.com/office/drawing/2014/main" id="{DEFD4177-6A69-FC90-30D3-9595E91A7B69}"/>
              </a:ext>
            </a:extLst>
          </p:cNvPr>
          <p:cNvGrpSpPr/>
          <p:nvPr/>
        </p:nvGrpSpPr>
        <p:grpSpPr>
          <a:xfrm>
            <a:off x="8103278" y="5041486"/>
            <a:ext cx="1030065" cy="1030065"/>
            <a:chOff x="0" y="0"/>
            <a:chExt cx="812800" cy="812800"/>
          </a:xfrm>
        </p:grpSpPr>
        <p:sp>
          <p:nvSpPr>
            <p:cNvPr id="6" name="Freeform 6">
              <a:extLst>
                <a:ext uri="{FF2B5EF4-FFF2-40B4-BE49-F238E27FC236}">
                  <a16:creationId xmlns:a16="http://schemas.microsoft.com/office/drawing/2014/main" id="{A42CC70F-B86D-E612-4E01-EB9DC55FA25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7" name="TextBox 7">
              <a:extLst>
                <a:ext uri="{FF2B5EF4-FFF2-40B4-BE49-F238E27FC236}">
                  <a16:creationId xmlns:a16="http://schemas.microsoft.com/office/drawing/2014/main" id="{64B8CB29-FFB8-8BCA-3536-D650837A0662}"/>
                </a:ext>
              </a:extLst>
            </p:cNvPr>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grpSp>
        <p:nvGrpSpPr>
          <p:cNvPr id="8" name="Group 8">
            <a:extLst>
              <a:ext uri="{FF2B5EF4-FFF2-40B4-BE49-F238E27FC236}">
                <a16:creationId xmlns:a16="http://schemas.microsoft.com/office/drawing/2014/main" id="{526F26E1-CB43-27CA-AD4A-72B61E3E281B}"/>
              </a:ext>
            </a:extLst>
          </p:cNvPr>
          <p:cNvGrpSpPr/>
          <p:nvPr/>
        </p:nvGrpSpPr>
        <p:grpSpPr>
          <a:xfrm>
            <a:off x="8103278" y="6671626"/>
            <a:ext cx="1030065" cy="1030065"/>
            <a:chOff x="0" y="0"/>
            <a:chExt cx="812800" cy="812800"/>
          </a:xfrm>
        </p:grpSpPr>
        <p:sp>
          <p:nvSpPr>
            <p:cNvPr id="18" name="Freeform 9">
              <a:extLst>
                <a:ext uri="{FF2B5EF4-FFF2-40B4-BE49-F238E27FC236}">
                  <a16:creationId xmlns:a16="http://schemas.microsoft.com/office/drawing/2014/main" id="{E950353E-DD4F-507E-1A60-AFD8B23D3BF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23" name="TextBox 10">
              <a:extLst>
                <a:ext uri="{FF2B5EF4-FFF2-40B4-BE49-F238E27FC236}">
                  <a16:creationId xmlns:a16="http://schemas.microsoft.com/office/drawing/2014/main" id="{4F8C3950-F362-3132-D14B-9727992D5469}"/>
                </a:ext>
              </a:extLst>
            </p:cNvPr>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sp>
        <p:nvSpPr>
          <p:cNvPr id="24" name="TextBox 17">
            <a:extLst>
              <a:ext uri="{FF2B5EF4-FFF2-40B4-BE49-F238E27FC236}">
                <a16:creationId xmlns:a16="http://schemas.microsoft.com/office/drawing/2014/main" id="{4003CA81-5BD9-4AF6-AC91-1932093F83D3}"/>
              </a:ext>
            </a:extLst>
          </p:cNvPr>
          <p:cNvSpPr txBox="1"/>
          <p:nvPr/>
        </p:nvSpPr>
        <p:spPr>
          <a:xfrm>
            <a:off x="8159280" y="3635961"/>
            <a:ext cx="918060" cy="523685"/>
          </a:xfrm>
          <a:prstGeom prst="rect">
            <a:avLst/>
          </a:prstGeom>
        </p:spPr>
        <p:txBody>
          <a:bodyPr lIns="0" tIns="0" rIns="0" bIns="0" rtlCol="0" anchor="t">
            <a:spAutoFit/>
          </a:bodyPr>
          <a:lstStyle/>
          <a:p>
            <a:pPr algn="ctr">
              <a:lnSpc>
                <a:spcPts val="4000"/>
              </a:lnSpc>
            </a:pPr>
            <a:r>
              <a:rPr lang="en-US" sz="3448" dirty="0">
                <a:solidFill>
                  <a:srgbClr val="F3F3F2"/>
                </a:solidFill>
                <a:latin typeface="Tomorrow"/>
                <a:ea typeface="Tomorrow"/>
                <a:cs typeface="Tomorrow"/>
                <a:sym typeface="Tomorrow"/>
              </a:rPr>
              <a:t>01</a:t>
            </a:r>
          </a:p>
        </p:txBody>
      </p:sp>
      <p:sp>
        <p:nvSpPr>
          <p:cNvPr id="25" name="TextBox 18">
            <a:extLst>
              <a:ext uri="{FF2B5EF4-FFF2-40B4-BE49-F238E27FC236}">
                <a16:creationId xmlns:a16="http://schemas.microsoft.com/office/drawing/2014/main" id="{FBF0CBF4-EA8D-4AF9-83D0-97F5398013EB}"/>
              </a:ext>
            </a:extLst>
          </p:cNvPr>
          <p:cNvSpPr txBox="1"/>
          <p:nvPr/>
        </p:nvSpPr>
        <p:spPr>
          <a:xfrm>
            <a:off x="8159280" y="5294676"/>
            <a:ext cx="918060" cy="523685"/>
          </a:xfrm>
          <a:prstGeom prst="rect">
            <a:avLst/>
          </a:prstGeom>
        </p:spPr>
        <p:txBody>
          <a:bodyPr lIns="0" tIns="0" rIns="0" bIns="0" rtlCol="0" anchor="t">
            <a:spAutoFit/>
          </a:bodyPr>
          <a:lstStyle/>
          <a:p>
            <a:pPr algn="ctr">
              <a:lnSpc>
                <a:spcPts val="4000"/>
              </a:lnSpc>
            </a:pPr>
            <a:r>
              <a:rPr lang="en-US" sz="3448">
                <a:solidFill>
                  <a:srgbClr val="F3F3F2"/>
                </a:solidFill>
                <a:latin typeface="Tomorrow"/>
                <a:ea typeface="Tomorrow"/>
                <a:cs typeface="Tomorrow"/>
                <a:sym typeface="Tomorrow"/>
              </a:rPr>
              <a:t>02</a:t>
            </a:r>
          </a:p>
        </p:txBody>
      </p:sp>
      <p:sp>
        <p:nvSpPr>
          <p:cNvPr id="26" name="TextBox 19">
            <a:extLst>
              <a:ext uri="{FF2B5EF4-FFF2-40B4-BE49-F238E27FC236}">
                <a16:creationId xmlns:a16="http://schemas.microsoft.com/office/drawing/2014/main" id="{92B32D03-D7AA-340A-26BF-4262514DC4E2}"/>
              </a:ext>
            </a:extLst>
          </p:cNvPr>
          <p:cNvSpPr txBox="1"/>
          <p:nvPr/>
        </p:nvSpPr>
        <p:spPr>
          <a:xfrm>
            <a:off x="8159280" y="6924817"/>
            <a:ext cx="918060" cy="523685"/>
          </a:xfrm>
          <a:prstGeom prst="rect">
            <a:avLst/>
          </a:prstGeom>
        </p:spPr>
        <p:txBody>
          <a:bodyPr lIns="0" tIns="0" rIns="0" bIns="0" rtlCol="0" anchor="t">
            <a:spAutoFit/>
          </a:bodyPr>
          <a:lstStyle/>
          <a:p>
            <a:pPr algn="ctr">
              <a:lnSpc>
                <a:spcPts val="4000"/>
              </a:lnSpc>
            </a:pPr>
            <a:r>
              <a:rPr lang="en-US" sz="3448" dirty="0">
                <a:solidFill>
                  <a:srgbClr val="F3F3F2"/>
                </a:solidFill>
                <a:latin typeface="Tomorrow"/>
                <a:ea typeface="Tomorrow"/>
                <a:cs typeface="Tomorrow"/>
                <a:sym typeface="Tomorrow"/>
              </a:rPr>
              <a:t>03</a:t>
            </a:r>
          </a:p>
        </p:txBody>
      </p:sp>
      <p:sp>
        <p:nvSpPr>
          <p:cNvPr id="28" name="TextBox 23">
            <a:extLst>
              <a:ext uri="{FF2B5EF4-FFF2-40B4-BE49-F238E27FC236}">
                <a16:creationId xmlns:a16="http://schemas.microsoft.com/office/drawing/2014/main" id="{65DC3188-0EFE-378E-CE87-D9102FC47970}"/>
              </a:ext>
            </a:extLst>
          </p:cNvPr>
          <p:cNvSpPr txBox="1"/>
          <p:nvPr/>
        </p:nvSpPr>
        <p:spPr>
          <a:xfrm>
            <a:off x="9525000" y="3678206"/>
            <a:ext cx="4571196" cy="366767"/>
          </a:xfrm>
          <a:prstGeom prst="rect">
            <a:avLst/>
          </a:prstGeom>
        </p:spPr>
        <p:txBody>
          <a:bodyPr lIns="0" tIns="0" rIns="0" bIns="0" rtlCol="0" anchor="t">
            <a:spAutoFit/>
          </a:bodyPr>
          <a:lstStyle/>
          <a:p>
            <a:pPr>
              <a:lnSpc>
                <a:spcPts val="3219"/>
              </a:lnSpc>
            </a:pPr>
            <a:r>
              <a:rPr lang="en-US" sz="2299" dirty="0">
                <a:solidFill>
                  <a:srgbClr val="FFFFFF"/>
                </a:solidFill>
                <a:latin typeface="Tomorrow"/>
                <a:ea typeface="Tomorrow"/>
                <a:cs typeface="Tomorrow"/>
                <a:sym typeface="Tomorrow"/>
              </a:rPr>
              <a:t>Inaccurate technical details</a:t>
            </a:r>
          </a:p>
        </p:txBody>
      </p:sp>
      <p:sp>
        <p:nvSpPr>
          <p:cNvPr id="29" name="TextBox 24">
            <a:extLst>
              <a:ext uri="{FF2B5EF4-FFF2-40B4-BE49-F238E27FC236}">
                <a16:creationId xmlns:a16="http://schemas.microsoft.com/office/drawing/2014/main" id="{2E79A14C-CEBA-2C40-E771-D1C85F2A4558}"/>
              </a:ext>
            </a:extLst>
          </p:cNvPr>
          <p:cNvSpPr txBox="1"/>
          <p:nvPr/>
        </p:nvSpPr>
        <p:spPr>
          <a:xfrm>
            <a:off x="9525000" y="5373134"/>
            <a:ext cx="7610058" cy="366767"/>
          </a:xfrm>
          <a:prstGeom prst="rect">
            <a:avLst/>
          </a:prstGeom>
        </p:spPr>
        <p:txBody>
          <a:bodyPr wrap="square" lIns="0" tIns="0" rIns="0" bIns="0" rtlCol="0" anchor="t">
            <a:spAutoFit/>
          </a:bodyPr>
          <a:lstStyle/>
          <a:p>
            <a:pPr>
              <a:lnSpc>
                <a:spcPts val="3219"/>
              </a:lnSpc>
            </a:pPr>
            <a:r>
              <a:rPr lang="en-US" sz="2299" dirty="0">
                <a:solidFill>
                  <a:srgbClr val="FFFFFF"/>
                </a:solidFill>
                <a:latin typeface="Tomorrow"/>
                <a:ea typeface="Tomorrow"/>
                <a:cs typeface="Tomorrow"/>
                <a:sym typeface="Tomorrow"/>
              </a:rPr>
              <a:t>Mismatched tone and style inconsistencies</a:t>
            </a:r>
          </a:p>
        </p:txBody>
      </p:sp>
      <p:sp>
        <p:nvSpPr>
          <p:cNvPr id="30" name="TextBox 25">
            <a:extLst>
              <a:ext uri="{FF2B5EF4-FFF2-40B4-BE49-F238E27FC236}">
                <a16:creationId xmlns:a16="http://schemas.microsoft.com/office/drawing/2014/main" id="{171DED6C-0B77-738D-2FA2-7BC31FA8C003}"/>
              </a:ext>
            </a:extLst>
          </p:cNvPr>
          <p:cNvSpPr txBox="1"/>
          <p:nvPr/>
        </p:nvSpPr>
        <p:spPr>
          <a:xfrm>
            <a:off x="9549916" y="7003274"/>
            <a:ext cx="7214083" cy="366767"/>
          </a:xfrm>
          <a:prstGeom prst="rect">
            <a:avLst/>
          </a:prstGeom>
        </p:spPr>
        <p:txBody>
          <a:bodyPr wrap="square" lIns="0" tIns="0" rIns="0" bIns="0" rtlCol="0" anchor="t">
            <a:spAutoFit/>
          </a:bodyPr>
          <a:lstStyle/>
          <a:p>
            <a:pPr>
              <a:lnSpc>
                <a:spcPts val="3219"/>
              </a:lnSpc>
            </a:pPr>
            <a:r>
              <a:rPr lang="en-US" sz="2299" dirty="0">
                <a:solidFill>
                  <a:srgbClr val="FFFFFF"/>
                </a:solidFill>
                <a:latin typeface="Tomorrow"/>
                <a:ea typeface="Tomorrow"/>
                <a:cs typeface="Tomorrow"/>
                <a:sym typeface="Tomorrow"/>
              </a:rPr>
              <a:t>Fabricated references and citations</a:t>
            </a:r>
          </a:p>
        </p:txBody>
      </p:sp>
    </p:spTree>
    <p:extLst>
      <p:ext uri="{BB962C8B-B14F-4D97-AF65-F5344CB8AC3E}">
        <p14:creationId xmlns:p14="http://schemas.microsoft.com/office/powerpoint/2010/main" val="953738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xit" presetSubtype="0" fill="hold" nodeType="clickEffect">
                                  <p:stCondLst>
                                    <p:cond delay="0"/>
                                  </p:stCondLst>
                                  <p:childTnLst>
                                    <p:anim calcmode="lin" valueType="num">
                                      <p:cBhvr>
                                        <p:cTn id="6" dur="2000"/>
                                        <p:tgtEl>
                                          <p:spTgt spid="2"/>
                                        </p:tgtEl>
                                        <p:attrNameLst>
                                          <p:attrName>drawProgress</p:attrName>
                                        </p:attrNameLst>
                                      </p:cBhvr>
                                      <p:tavLst>
                                        <p:tav tm="0">
                                          <p:val>
                                            <p:fltVal val="1"/>
                                          </p:val>
                                        </p:tav>
                                        <p:tav tm="100000">
                                          <p:val>
                                            <p:fltVal val="0"/>
                                          </p:val>
                                        </p:tav>
                                      </p:tavLst>
                                    </p:anim>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exit" presetSubtype="0" fill="hold" nodeType="clickEffect">
                                  <p:stCondLst>
                                    <p:cond delay="0"/>
                                  </p:stCondLst>
                                  <p:childTnLst>
                                    <p:anim calcmode="lin" valueType="num">
                                      <p:cBhvr>
                                        <p:cTn id="16" dur="2000"/>
                                        <p:tgtEl>
                                          <p:spTgt spid="5"/>
                                        </p:tgtEl>
                                        <p:attrNameLst>
                                          <p:attrName>drawProgress</p:attrName>
                                        </p:attrNameLst>
                                      </p:cBhvr>
                                      <p:tavLst>
                                        <p:tav tm="0">
                                          <p:val>
                                            <p:fltVal val="1"/>
                                          </p:val>
                                        </p:tav>
                                        <p:tav tm="100000">
                                          <p:val>
                                            <p:fltVal val="0"/>
                                          </p:val>
                                        </p:tav>
                                      </p:tavLst>
                                    </p:anim>
                                    <p:set>
                                      <p:cBhvr>
                                        <p:cTn id="17" dur="1" fill="hold">
                                          <p:stCondLst>
                                            <p:cond delay="19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63" presetClass="exit" presetSubtype="0" fill="hold" nodeType="clickEffect">
                                  <p:stCondLst>
                                    <p:cond delay="0"/>
                                  </p:stCondLst>
                                  <p:childTnLst>
                                    <p:anim calcmode="lin" valueType="num">
                                      <p:cBhvr>
                                        <p:cTn id="26" dur="2000"/>
                                        <p:tgtEl>
                                          <p:spTgt spid="8"/>
                                        </p:tgtEl>
                                        <p:attrNameLst>
                                          <p:attrName>drawProgress</p:attrName>
                                        </p:attrNameLst>
                                      </p:cBhvr>
                                      <p:tavLst>
                                        <p:tav tm="0">
                                          <p:val>
                                            <p:fltVal val="1"/>
                                          </p:val>
                                        </p:tav>
                                        <p:tav tm="100000">
                                          <p:val>
                                            <p:fltVal val="0"/>
                                          </p:val>
                                        </p:tav>
                                      </p:tavLst>
                                    </p:anim>
                                    <p:set>
                                      <p:cBhvr>
                                        <p:cTn id="27" dur="1" fill="hold">
                                          <p:stCondLst>
                                            <p:cond delay="19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D232D"/>
        </a:solidFill>
        <a:effectLst/>
      </p:bgPr>
    </p:bg>
    <p:spTree>
      <p:nvGrpSpPr>
        <p:cNvPr id="1" name="">
          <a:extLst>
            <a:ext uri="{FF2B5EF4-FFF2-40B4-BE49-F238E27FC236}">
              <a16:creationId xmlns:a16="http://schemas.microsoft.com/office/drawing/2014/main" id="{528E484A-D69F-CDF2-17B1-2A9A3D45233F}"/>
            </a:ext>
          </a:extLst>
        </p:cNvPr>
        <p:cNvGrpSpPr/>
        <p:nvPr/>
      </p:nvGrpSpPr>
      <p:grpSpPr>
        <a:xfrm>
          <a:off x="0" y="0"/>
          <a:ext cx="0" cy="0"/>
          <a:chOff x="0" y="0"/>
          <a:chExt cx="0" cy="0"/>
        </a:xfrm>
      </p:grpSpPr>
      <p:grpSp>
        <p:nvGrpSpPr>
          <p:cNvPr id="11" name="Group 11">
            <a:extLst>
              <a:ext uri="{FF2B5EF4-FFF2-40B4-BE49-F238E27FC236}">
                <a16:creationId xmlns:a16="http://schemas.microsoft.com/office/drawing/2014/main" id="{1388F25F-66AE-ECB7-EDF8-1DCF378D3477}"/>
              </a:ext>
            </a:extLst>
          </p:cNvPr>
          <p:cNvGrpSpPr/>
          <p:nvPr/>
        </p:nvGrpSpPr>
        <p:grpSpPr>
          <a:xfrm>
            <a:off x="9758733" y="11391900"/>
            <a:ext cx="4729289" cy="7171094"/>
            <a:chOff x="0" y="0"/>
            <a:chExt cx="470211" cy="712988"/>
          </a:xfrm>
        </p:grpSpPr>
        <p:sp>
          <p:nvSpPr>
            <p:cNvPr id="12" name="Freeform 12">
              <a:extLst>
                <a:ext uri="{FF2B5EF4-FFF2-40B4-BE49-F238E27FC236}">
                  <a16:creationId xmlns:a16="http://schemas.microsoft.com/office/drawing/2014/main" id="{24A3F60E-D16E-E160-F1E1-F78C2142BBB4}"/>
                </a:ext>
              </a:extLst>
            </p:cNvPr>
            <p:cNvSpPr/>
            <p:nvPr/>
          </p:nvSpPr>
          <p:spPr>
            <a:xfrm>
              <a:off x="0" y="0"/>
              <a:ext cx="470211" cy="712988"/>
            </a:xfrm>
            <a:custGeom>
              <a:avLst/>
              <a:gdLst/>
              <a:ahLst/>
              <a:cxnLst/>
              <a:rect l="l" t="t" r="r" b="b"/>
              <a:pathLst>
                <a:path w="470211" h="712988">
                  <a:moveTo>
                    <a:pt x="203200" y="0"/>
                  </a:moveTo>
                  <a:lnTo>
                    <a:pt x="470211" y="0"/>
                  </a:lnTo>
                  <a:lnTo>
                    <a:pt x="267011" y="712988"/>
                  </a:lnTo>
                  <a:lnTo>
                    <a:pt x="0" y="712988"/>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13" name="TextBox 13">
              <a:extLst>
                <a:ext uri="{FF2B5EF4-FFF2-40B4-BE49-F238E27FC236}">
                  <a16:creationId xmlns:a16="http://schemas.microsoft.com/office/drawing/2014/main" id="{88EA297F-4ED5-4ADF-12B8-83FA0BFD98C5}"/>
                </a:ext>
              </a:extLst>
            </p:cNvPr>
            <p:cNvSpPr txBox="1"/>
            <p:nvPr/>
          </p:nvSpPr>
          <p:spPr>
            <a:xfrm>
              <a:off x="101600" y="-57150"/>
              <a:ext cx="267011" cy="770138"/>
            </a:xfrm>
            <a:prstGeom prst="rect">
              <a:avLst/>
            </a:prstGeom>
          </p:spPr>
          <p:txBody>
            <a:bodyPr lIns="50800" tIns="50800" rIns="50800" bIns="50800" rtlCol="0" anchor="ctr"/>
            <a:lstStyle/>
            <a:p>
              <a:pPr algn="ctr">
                <a:lnSpc>
                  <a:spcPts val="2803"/>
                </a:lnSpc>
              </a:pPr>
              <a:endParaRPr/>
            </a:p>
          </p:txBody>
        </p:sp>
      </p:grpSp>
      <p:grpSp>
        <p:nvGrpSpPr>
          <p:cNvPr id="14" name="Group 14">
            <a:extLst>
              <a:ext uri="{FF2B5EF4-FFF2-40B4-BE49-F238E27FC236}">
                <a16:creationId xmlns:a16="http://schemas.microsoft.com/office/drawing/2014/main" id="{32969839-AE3D-3474-1290-2B34CD07F3C5}"/>
              </a:ext>
            </a:extLst>
          </p:cNvPr>
          <p:cNvGrpSpPr/>
          <p:nvPr/>
        </p:nvGrpSpPr>
        <p:grpSpPr>
          <a:xfrm>
            <a:off x="11029540" y="-6707113"/>
            <a:ext cx="4082444" cy="6497124"/>
            <a:chOff x="0" y="0"/>
            <a:chExt cx="474358" cy="754931"/>
          </a:xfrm>
        </p:grpSpPr>
        <p:sp>
          <p:nvSpPr>
            <p:cNvPr id="15" name="Freeform 15">
              <a:extLst>
                <a:ext uri="{FF2B5EF4-FFF2-40B4-BE49-F238E27FC236}">
                  <a16:creationId xmlns:a16="http://schemas.microsoft.com/office/drawing/2014/main" id="{18D0CD5F-6541-5F1D-6633-B9067B9F615A}"/>
                </a:ext>
              </a:extLst>
            </p:cNvPr>
            <p:cNvSpPr/>
            <p:nvPr/>
          </p:nvSpPr>
          <p:spPr>
            <a:xfrm>
              <a:off x="0" y="0"/>
              <a:ext cx="474358" cy="754931"/>
            </a:xfrm>
            <a:custGeom>
              <a:avLst/>
              <a:gdLst/>
              <a:ahLst/>
              <a:cxnLst/>
              <a:rect l="l" t="t" r="r" b="b"/>
              <a:pathLst>
                <a:path w="474358" h="754931">
                  <a:moveTo>
                    <a:pt x="203200" y="0"/>
                  </a:moveTo>
                  <a:lnTo>
                    <a:pt x="474358" y="0"/>
                  </a:lnTo>
                  <a:lnTo>
                    <a:pt x="271158" y="754931"/>
                  </a:lnTo>
                  <a:lnTo>
                    <a:pt x="0" y="754931"/>
                  </a:lnTo>
                  <a:lnTo>
                    <a:pt x="203200" y="0"/>
                  </a:lnTo>
                  <a:close/>
                </a:path>
              </a:pathLst>
            </a:custGeom>
            <a:gradFill rotWithShape="1">
              <a:gsLst>
                <a:gs pos="0">
                  <a:srgbClr val="A3D7D8">
                    <a:alpha val="100000"/>
                  </a:srgbClr>
                </a:gs>
                <a:gs pos="100000">
                  <a:srgbClr val="489EAB">
                    <a:alpha val="100000"/>
                  </a:srgbClr>
                </a:gs>
              </a:gsLst>
              <a:lin ang="2700000"/>
            </a:gradFill>
            <a:ln w="12700">
              <a:solidFill>
                <a:srgbClr val="000000"/>
              </a:solidFill>
            </a:ln>
          </p:spPr>
          <p:txBody>
            <a:bodyPr/>
            <a:lstStyle/>
            <a:p>
              <a:endParaRPr lang="en-US"/>
            </a:p>
          </p:txBody>
        </p:sp>
      </p:grpSp>
      <p:grpSp>
        <p:nvGrpSpPr>
          <p:cNvPr id="16" name="Group 16">
            <a:extLst>
              <a:ext uri="{FF2B5EF4-FFF2-40B4-BE49-F238E27FC236}">
                <a16:creationId xmlns:a16="http://schemas.microsoft.com/office/drawing/2014/main" id="{63E5618E-C89A-62A6-6190-ED5859E3B70B}"/>
              </a:ext>
            </a:extLst>
          </p:cNvPr>
          <p:cNvGrpSpPr/>
          <p:nvPr/>
        </p:nvGrpSpPr>
        <p:grpSpPr>
          <a:xfrm>
            <a:off x="19812000" y="2045221"/>
            <a:ext cx="4082444" cy="6497124"/>
            <a:chOff x="0" y="0"/>
            <a:chExt cx="474358" cy="754931"/>
          </a:xfrm>
        </p:grpSpPr>
        <p:sp>
          <p:nvSpPr>
            <p:cNvPr id="17" name="Freeform 17">
              <a:extLst>
                <a:ext uri="{FF2B5EF4-FFF2-40B4-BE49-F238E27FC236}">
                  <a16:creationId xmlns:a16="http://schemas.microsoft.com/office/drawing/2014/main" id="{13C1F3B5-6217-8556-E845-0EF2605CFBDE}"/>
                </a:ext>
              </a:extLst>
            </p:cNvPr>
            <p:cNvSpPr/>
            <p:nvPr/>
          </p:nvSpPr>
          <p:spPr>
            <a:xfrm>
              <a:off x="0" y="0"/>
              <a:ext cx="474358" cy="754931"/>
            </a:xfrm>
            <a:custGeom>
              <a:avLst/>
              <a:gdLst/>
              <a:ahLst/>
              <a:cxnLst/>
              <a:rect l="l" t="t" r="r" b="b"/>
              <a:pathLst>
                <a:path w="474358" h="754931">
                  <a:moveTo>
                    <a:pt x="203200" y="0"/>
                  </a:moveTo>
                  <a:lnTo>
                    <a:pt x="474358" y="0"/>
                  </a:lnTo>
                  <a:lnTo>
                    <a:pt x="271158" y="754931"/>
                  </a:lnTo>
                  <a:lnTo>
                    <a:pt x="0" y="754931"/>
                  </a:lnTo>
                  <a:lnTo>
                    <a:pt x="203200" y="0"/>
                  </a:lnTo>
                  <a:close/>
                </a:path>
              </a:pathLst>
            </a:custGeom>
            <a:gradFill rotWithShape="1">
              <a:gsLst>
                <a:gs pos="0">
                  <a:srgbClr val="A3D7D8">
                    <a:alpha val="100000"/>
                  </a:srgbClr>
                </a:gs>
                <a:gs pos="100000">
                  <a:srgbClr val="489EAB">
                    <a:alpha val="100000"/>
                  </a:srgbClr>
                </a:gs>
              </a:gsLst>
              <a:lin ang="2700000"/>
            </a:gradFill>
            <a:ln w="12700">
              <a:solidFill>
                <a:srgbClr val="000000"/>
              </a:solidFill>
            </a:ln>
          </p:spPr>
          <p:txBody>
            <a:bodyPr/>
            <a:lstStyle/>
            <a:p>
              <a:endParaRPr lang="en-US"/>
            </a:p>
          </p:txBody>
        </p:sp>
      </p:grpSp>
      <p:sp>
        <p:nvSpPr>
          <p:cNvPr id="27" name="TextBox 27">
            <a:extLst>
              <a:ext uri="{FF2B5EF4-FFF2-40B4-BE49-F238E27FC236}">
                <a16:creationId xmlns:a16="http://schemas.microsoft.com/office/drawing/2014/main" id="{36B6C683-8153-5B5E-BDCA-F24C5ABD8ADE}"/>
              </a:ext>
            </a:extLst>
          </p:cNvPr>
          <p:cNvSpPr txBox="1"/>
          <p:nvPr/>
        </p:nvSpPr>
        <p:spPr>
          <a:xfrm>
            <a:off x="2698714" y="1371485"/>
            <a:ext cx="14065286" cy="795089"/>
          </a:xfrm>
          <a:prstGeom prst="rect">
            <a:avLst/>
          </a:prstGeom>
        </p:spPr>
        <p:txBody>
          <a:bodyPr wrap="square" lIns="0" tIns="0" rIns="0" bIns="0" rtlCol="0" anchor="t">
            <a:spAutoFit/>
          </a:bodyPr>
          <a:lstStyle/>
          <a:p>
            <a:pPr algn="l">
              <a:lnSpc>
                <a:spcPts val="6214"/>
              </a:lnSpc>
            </a:pPr>
            <a:r>
              <a:rPr lang="en-US" sz="5357" dirty="0">
                <a:solidFill>
                  <a:srgbClr val="F3F3F2"/>
                </a:solidFill>
                <a:latin typeface="Tomorrow"/>
                <a:ea typeface="Tomorrow"/>
                <a:cs typeface="Tomorrow"/>
                <a:sym typeface="Tomorrow"/>
              </a:rPr>
              <a:t>Identify and Correct AI-Generated Errors</a:t>
            </a:r>
          </a:p>
        </p:txBody>
      </p:sp>
      <p:grpSp>
        <p:nvGrpSpPr>
          <p:cNvPr id="21" name="Group 20">
            <a:extLst>
              <a:ext uri="{FF2B5EF4-FFF2-40B4-BE49-F238E27FC236}">
                <a16:creationId xmlns:a16="http://schemas.microsoft.com/office/drawing/2014/main" id="{A6491ED3-BBFB-DE72-C345-0579CDC4A09D}"/>
              </a:ext>
            </a:extLst>
          </p:cNvPr>
          <p:cNvGrpSpPr/>
          <p:nvPr/>
        </p:nvGrpSpPr>
        <p:grpSpPr>
          <a:xfrm>
            <a:off x="2133600" y="3758268"/>
            <a:ext cx="4089749" cy="3071029"/>
            <a:chOff x="4558824" y="3420805"/>
            <a:chExt cx="4089749" cy="3071029"/>
          </a:xfrm>
        </p:grpSpPr>
        <p:sp>
          <p:nvSpPr>
            <p:cNvPr id="9" name="Freeform 8">
              <a:extLst>
                <a:ext uri="{FF2B5EF4-FFF2-40B4-BE49-F238E27FC236}">
                  <a16:creationId xmlns:a16="http://schemas.microsoft.com/office/drawing/2014/main" id="{103B71DA-8512-0804-53AA-C034929139D2}"/>
                </a:ext>
              </a:extLst>
            </p:cNvPr>
            <p:cNvSpPr/>
            <p:nvPr/>
          </p:nvSpPr>
          <p:spPr>
            <a:xfrm>
              <a:off x="4558824" y="3420805"/>
              <a:ext cx="4089749" cy="3071029"/>
            </a:xfrm>
            <a:custGeom>
              <a:avLst/>
              <a:gdLst/>
              <a:ahLst/>
              <a:cxnLst/>
              <a:rect l="l" t="t" r="r" b="b"/>
              <a:pathLst>
                <a:path w="4089749" h="3071029">
                  <a:moveTo>
                    <a:pt x="0" y="0"/>
                  </a:moveTo>
                  <a:lnTo>
                    <a:pt x="4089748" y="0"/>
                  </a:lnTo>
                  <a:lnTo>
                    <a:pt x="4089748" y="3071030"/>
                  </a:lnTo>
                  <a:lnTo>
                    <a:pt x="0" y="3071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id="{F569F7F6-3219-0F65-5C35-E4CE17E2AF12}"/>
                </a:ext>
              </a:extLst>
            </p:cNvPr>
            <p:cNvSpPr txBox="1"/>
            <p:nvPr/>
          </p:nvSpPr>
          <p:spPr>
            <a:xfrm rot="10800000" flipV="1">
              <a:off x="5023092" y="4127837"/>
              <a:ext cx="3161211" cy="1384995"/>
            </a:xfrm>
            <a:prstGeom prst="rect">
              <a:avLst/>
            </a:prstGeom>
            <a:noFill/>
          </p:spPr>
          <p:txBody>
            <a:bodyPr wrap="square">
              <a:spAutoFit/>
            </a:bodyPr>
            <a:lstStyle/>
            <a:p>
              <a:r>
                <a:rPr lang="en-US" sz="2800" b="0" u="none" strike="noStrike" dirty="0">
                  <a:solidFill>
                    <a:schemeClr val="bg1"/>
                  </a:solidFill>
                  <a:effectLst/>
                  <a:latin typeface="Arial" panose="020B0604020202020204" pitchFamily="34" charset="0"/>
                </a:rPr>
                <a:t>Strategies for spotting and fixing hallucinations</a:t>
              </a:r>
            </a:p>
          </p:txBody>
        </p:sp>
      </p:grpSp>
      <p:grpSp>
        <p:nvGrpSpPr>
          <p:cNvPr id="2" name="Group 2">
            <a:extLst>
              <a:ext uri="{FF2B5EF4-FFF2-40B4-BE49-F238E27FC236}">
                <a16:creationId xmlns:a16="http://schemas.microsoft.com/office/drawing/2014/main" id="{FEA3CE32-F293-E03D-466A-195C11E8B1EF}"/>
              </a:ext>
            </a:extLst>
          </p:cNvPr>
          <p:cNvGrpSpPr/>
          <p:nvPr/>
        </p:nvGrpSpPr>
        <p:grpSpPr>
          <a:xfrm>
            <a:off x="8103278" y="3382771"/>
            <a:ext cx="1030065" cy="1030065"/>
            <a:chOff x="0" y="0"/>
            <a:chExt cx="812800" cy="812800"/>
          </a:xfrm>
        </p:grpSpPr>
        <p:sp>
          <p:nvSpPr>
            <p:cNvPr id="3" name="Freeform 3">
              <a:extLst>
                <a:ext uri="{FF2B5EF4-FFF2-40B4-BE49-F238E27FC236}">
                  <a16:creationId xmlns:a16="http://schemas.microsoft.com/office/drawing/2014/main" id="{94F8F7D4-A0E7-019A-39BA-CDD55096E2B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4" name="TextBox 4">
              <a:extLst>
                <a:ext uri="{FF2B5EF4-FFF2-40B4-BE49-F238E27FC236}">
                  <a16:creationId xmlns:a16="http://schemas.microsoft.com/office/drawing/2014/main" id="{B4B1B9A7-8F71-B3AF-0825-F24E7A528B6A}"/>
                </a:ext>
              </a:extLst>
            </p:cNvPr>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grpSp>
        <p:nvGrpSpPr>
          <p:cNvPr id="5" name="Group 5">
            <a:extLst>
              <a:ext uri="{FF2B5EF4-FFF2-40B4-BE49-F238E27FC236}">
                <a16:creationId xmlns:a16="http://schemas.microsoft.com/office/drawing/2014/main" id="{113652D6-27DD-D778-55FD-87177AC8E2B2}"/>
              </a:ext>
            </a:extLst>
          </p:cNvPr>
          <p:cNvGrpSpPr/>
          <p:nvPr/>
        </p:nvGrpSpPr>
        <p:grpSpPr>
          <a:xfrm>
            <a:off x="8103278" y="5041486"/>
            <a:ext cx="1030065" cy="1030065"/>
            <a:chOff x="0" y="0"/>
            <a:chExt cx="812800" cy="812800"/>
          </a:xfrm>
        </p:grpSpPr>
        <p:sp>
          <p:nvSpPr>
            <p:cNvPr id="6" name="Freeform 6">
              <a:extLst>
                <a:ext uri="{FF2B5EF4-FFF2-40B4-BE49-F238E27FC236}">
                  <a16:creationId xmlns:a16="http://schemas.microsoft.com/office/drawing/2014/main" id="{0E56B5BB-C3ED-7335-7EF0-66ADB953E91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7" name="TextBox 7">
              <a:extLst>
                <a:ext uri="{FF2B5EF4-FFF2-40B4-BE49-F238E27FC236}">
                  <a16:creationId xmlns:a16="http://schemas.microsoft.com/office/drawing/2014/main" id="{4C598ED8-CE44-C2EC-2CD3-72EE0662289B}"/>
                </a:ext>
              </a:extLst>
            </p:cNvPr>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grpSp>
        <p:nvGrpSpPr>
          <p:cNvPr id="8" name="Group 8">
            <a:extLst>
              <a:ext uri="{FF2B5EF4-FFF2-40B4-BE49-F238E27FC236}">
                <a16:creationId xmlns:a16="http://schemas.microsoft.com/office/drawing/2014/main" id="{D073E937-F53C-217E-A193-7FC8D2DD8CB7}"/>
              </a:ext>
            </a:extLst>
          </p:cNvPr>
          <p:cNvGrpSpPr/>
          <p:nvPr/>
        </p:nvGrpSpPr>
        <p:grpSpPr>
          <a:xfrm>
            <a:off x="8103278" y="6671626"/>
            <a:ext cx="1030065" cy="1030065"/>
            <a:chOff x="0" y="0"/>
            <a:chExt cx="812800" cy="812800"/>
          </a:xfrm>
        </p:grpSpPr>
        <p:sp>
          <p:nvSpPr>
            <p:cNvPr id="18" name="Freeform 9">
              <a:extLst>
                <a:ext uri="{FF2B5EF4-FFF2-40B4-BE49-F238E27FC236}">
                  <a16:creationId xmlns:a16="http://schemas.microsoft.com/office/drawing/2014/main" id="{782BBF6C-1671-F585-B1E6-418E071900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23" name="TextBox 10">
              <a:extLst>
                <a:ext uri="{FF2B5EF4-FFF2-40B4-BE49-F238E27FC236}">
                  <a16:creationId xmlns:a16="http://schemas.microsoft.com/office/drawing/2014/main" id="{01F06CC2-CB3D-7ECD-023A-2316484C2B42}"/>
                </a:ext>
              </a:extLst>
            </p:cNvPr>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sp>
        <p:nvSpPr>
          <p:cNvPr id="24" name="TextBox 17">
            <a:extLst>
              <a:ext uri="{FF2B5EF4-FFF2-40B4-BE49-F238E27FC236}">
                <a16:creationId xmlns:a16="http://schemas.microsoft.com/office/drawing/2014/main" id="{4266F212-6ADD-968E-C45B-14899BD1DF04}"/>
              </a:ext>
            </a:extLst>
          </p:cNvPr>
          <p:cNvSpPr txBox="1"/>
          <p:nvPr/>
        </p:nvSpPr>
        <p:spPr>
          <a:xfrm>
            <a:off x="8159280" y="3635961"/>
            <a:ext cx="918060" cy="523685"/>
          </a:xfrm>
          <a:prstGeom prst="rect">
            <a:avLst/>
          </a:prstGeom>
        </p:spPr>
        <p:txBody>
          <a:bodyPr lIns="0" tIns="0" rIns="0" bIns="0" rtlCol="0" anchor="t">
            <a:spAutoFit/>
          </a:bodyPr>
          <a:lstStyle/>
          <a:p>
            <a:pPr algn="ctr">
              <a:lnSpc>
                <a:spcPts val="4000"/>
              </a:lnSpc>
            </a:pPr>
            <a:r>
              <a:rPr lang="en-US" sz="3448" dirty="0">
                <a:solidFill>
                  <a:srgbClr val="F3F3F2"/>
                </a:solidFill>
                <a:latin typeface="Tomorrow"/>
                <a:ea typeface="Tomorrow"/>
                <a:cs typeface="Tomorrow"/>
                <a:sym typeface="Tomorrow"/>
              </a:rPr>
              <a:t>01</a:t>
            </a:r>
          </a:p>
        </p:txBody>
      </p:sp>
      <p:sp>
        <p:nvSpPr>
          <p:cNvPr id="25" name="TextBox 18">
            <a:extLst>
              <a:ext uri="{FF2B5EF4-FFF2-40B4-BE49-F238E27FC236}">
                <a16:creationId xmlns:a16="http://schemas.microsoft.com/office/drawing/2014/main" id="{7DAF365E-D904-F6A1-2379-5B81F6EAC1F8}"/>
              </a:ext>
            </a:extLst>
          </p:cNvPr>
          <p:cNvSpPr txBox="1"/>
          <p:nvPr/>
        </p:nvSpPr>
        <p:spPr>
          <a:xfrm>
            <a:off x="8159280" y="5294676"/>
            <a:ext cx="918060" cy="523685"/>
          </a:xfrm>
          <a:prstGeom prst="rect">
            <a:avLst/>
          </a:prstGeom>
        </p:spPr>
        <p:txBody>
          <a:bodyPr lIns="0" tIns="0" rIns="0" bIns="0" rtlCol="0" anchor="t">
            <a:spAutoFit/>
          </a:bodyPr>
          <a:lstStyle/>
          <a:p>
            <a:pPr algn="ctr">
              <a:lnSpc>
                <a:spcPts val="4000"/>
              </a:lnSpc>
            </a:pPr>
            <a:r>
              <a:rPr lang="en-US" sz="3448">
                <a:solidFill>
                  <a:srgbClr val="F3F3F2"/>
                </a:solidFill>
                <a:latin typeface="Tomorrow"/>
                <a:ea typeface="Tomorrow"/>
                <a:cs typeface="Tomorrow"/>
                <a:sym typeface="Tomorrow"/>
              </a:rPr>
              <a:t>02</a:t>
            </a:r>
          </a:p>
        </p:txBody>
      </p:sp>
      <p:sp>
        <p:nvSpPr>
          <p:cNvPr id="26" name="TextBox 19">
            <a:extLst>
              <a:ext uri="{FF2B5EF4-FFF2-40B4-BE49-F238E27FC236}">
                <a16:creationId xmlns:a16="http://schemas.microsoft.com/office/drawing/2014/main" id="{8B12D4B3-1712-1D0E-CFDC-9ACAC7B26884}"/>
              </a:ext>
            </a:extLst>
          </p:cNvPr>
          <p:cNvSpPr txBox="1"/>
          <p:nvPr/>
        </p:nvSpPr>
        <p:spPr>
          <a:xfrm>
            <a:off x="8159280" y="6924817"/>
            <a:ext cx="918060" cy="523685"/>
          </a:xfrm>
          <a:prstGeom prst="rect">
            <a:avLst/>
          </a:prstGeom>
        </p:spPr>
        <p:txBody>
          <a:bodyPr lIns="0" tIns="0" rIns="0" bIns="0" rtlCol="0" anchor="t">
            <a:spAutoFit/>
          </a:bodyPr>
          <a:lstStyle/>
          <a:p>
            <a:pPr algn="ctr">
              <a:lnSpc>
                <a:spcPts val="4000"/>
              </a:lnSpc>
            </a:pPr>
            <a:r>
              <a:rPr lang="en-US" sz="3448" dirty="0">
                <a:solidFill>
                  <a:srgbClr val="F3F3F2"/>
                </a:solidFill>
                <a:latin typeface="Tomorrow"/>
                <a:ea typeface="Tomorrow"/>
                <a:cs typeface="Tomorrow"/>
                <a:sym typeface="Tomorrow"/>
              </a:rPr>
              <a:t>03</a:t>
            </a:r>
          </a:p>
        </p:txBody>
      </p:sp>
      <p:sp>
        <p:nvSpPr>
          <p:cNvPr id="28" name="TextBox 23">
            <a:extLst>
              <a:ext uri="{FF2B5EF4-FFF2-40B4-BE49-F238E27FC236}">
                <a16:creationId xmlns:a16="http://schemas.microsoft.com/office/drawing/2014/main" id="{7EB7C71B-77B1-0CAC-F260-68F2C4BCC1D5}"/>
              </a:ext>
            </a:extLst>
          </p:cNvPr>
          <p:cNvSpPr txBox="1"/>
          <p:nvPr/>
        </p:nvSpPr>
        <p:spPr>
          <a:xfrm>
            <a:off x="9525000" y="3678206"/>
            <a:ext cx="7377006" cy="777136"/>
          </a:xfrm>
          <a:prstGeom prst="rect">
            <a:avLst/>
          </a:prstGeom>
        </p:spPr>
        <p:txBody>
          <a:bodyPr wrap="square" lIns="0" tIns="0" rIns="0" bIns="0" rtlCol="0" anchor="t">
            <a:spAutoFit/>
          </a:bodyPr>
          <a:lstStyle/>
          <a:p>
            <a:pPr>
              <a:lnSpc>
                <a:spcPts val="3219"/>
              </a:lnSpc>
            </a:pPr>
            <a:r>
              <a:rPr lang="en-US" sz="2299" dirty="0">
                <a:solidFill>
                  <a:srgbClr val="FFFFFF"/>
                </a:solidFill>
                <a:latin typeface="Tomorrow"/>
                <a:ea typeface="Tomorrow"/>
                <a:cs typeface="Tomorrow"/>
                <a:sym typeface="Tomorrow"/>
              </a:rPr>
              <a:t>Cross-referencing AI-generated content with trusted documentation</a:t>
            </a:r>
          </a:p>
        </p:txBody>
      </p:sp>
      <p:sp>
        <p:nvSpPr>
          <p:cNvPr id="29" name="TextBox 24">
            <a:extLst>
              <a:ext uri="{FF2B5EF4-FFF2-40B4-BE49-F238E27FC236}">
                <a16:creationId xmlns:a16="http://schemas.microsoft.com/office/drawing/2014/main" id="{D3B50D97-515F-A7D3-4689-8C6DA7945766}"/>
              </a:ext>
            </a:extLst>
          </p:cNvPr>
          <p:cNvSpPr txBox="1"/>
          <p:nvPr/>
        </p:nvSpPr>
        <p:spPr>
          <a:xfrm>
            <a:off x="9549916" y="5373134"/>
            <a:ext cx="7610058" cy="366767"/>
          </a:xfrm>
          <a:prstGeom prst="rect">
            <a:avLst/>
          </a:prstGeom>
        </p:spPr>
        <p:txBody>
          <a:bodyPr wrap="square" lIns="0" tIns="0" rIns="0" bIns="0" rtlCol="0" anchor="t">
            <a:spAutoFit/>
          </a:bodyPr>
          <a:lstStyle/>
          <a:p>
            <a:pPr>
              <a:lnSpc>
                <a:spcPts val="3219"/>
              </a:lnSpc>
            </a:pPr>
            <a:r>
              <a:rPr lang="en-US" sz="2299" dirty="0">
                <a:solidFill>
                  <a:srgbClr val="FFFFFF"/>
                </a:solidFill>
                <a:latin typeface="Tomorrow"/>
                <a:ea typeface="Tomorrow"/>
                <a:cs typeface="Tomorrow"/>
                <a:sym typeface="Tomorrow"/>
              </a:rPr>
              <a:t>Using AI critically—prompt engineering for accuracy</a:t>
            </a:r>
          </a:p>
        </p:txBody>
      </p:sp>
      <p:sp>
        <p:nvSpPr>
          <p:cNvPr id="30" name="TextBox 25">
            <a:extLst>
              <a:ext uri="{FF2B5EF4-FFF2-40B4-BE49-F238E27FC236}">
                <a16:creationId xmlns:a16="http://schemas.microsoft.com/office/drawing/2014/main" id="{E44E77BA-3E8D-F2C1-0542-0327FC9AEABD}"/>
              </a:ext>
            </a:extLst>
          </p:cNvPr>
          <p:cNvSpPr txBox="1"/>
          <p:nvPr/>
        </p:nvSpPr>
        <p:spPr>
          <a:xfrm>
            <a:off x="9549916" y="7003274"/>
            <a:ext cx="7899884" cy="366767"/>
          </a:xfrm>
          <a:prstGeom prst="rect">
            <a:avLst/>
          </a:prstGeom>
        </p:spPr>
        <p:txBody>
          <a:bodyPr wrap="square" lIns="0" tIns="0" rIns="0" bIns="0" rtlCol="0" anchor="t">
            <a:spAutoFit/>
          </a:bodyPr>
          <a:lstStyle/>
          <a:p>
            <a:pPr>
              <a:lnSpc>
                <a:spcPts val="3219"/>
              </a:lnSpc>
            </a:pPr>
            <a:r>
              <a:rPr lang="en-US" sz="2299" dirty="0">
                <a:solidFill>
                  <a:srgbClr val="FFFFFF"/>
                </a:solidFill>
                <a:latin typeface="Tomorrow"/>
                <a:ea typeface="Tomorrow"/>
                <a:cs typeface="Tomorrow"/>
                <a:sym typeface="Tomorrow"/>
              </a:rPr>
              <a:t>Applying structured authoring techniques to limit AI drift</a:t>
            </a:r>
          </a:p>
        </p:txBody>
      </p:sp>
    </p:spTree>
    <p:extLst>
      <p:ext uri="{BB962C8B-B14F-4D97-AF65-F5344CB8AC3E}">
        <p14:creationId xmlns:p14="http://schemas.microsoft.com/office/powerpoint/2010/main" val="1203189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xit" presetSubtype="0" fill="hold" nodeType="clickEffect">
                                  <p:stCondLst>
                                    <p:cond delay="0"/>
                                  </p:stCondLst>
                                  <p:childTnLst>
                                    <p:anim calcmode="lin" valueType="num">
                                      <p:cBhvr>
                                        <p:cTn id="6" dur="2000"/>
                                        <p:tgtEl>
                                          <p:spTgt spid="2"/>
                                        </p:tgtEl>
                                        <p:attrNameLst>
                                          <p:attrName>drawProgress</p:attrName>
                                        </p:attrNameLst>
                                      </p:cBhvr>
                                      <p:tavLst>
                                        <p:tav tm="0">
                                          <p:val>
                                            <p:fltVal val="1"/>
                                          </p:val>
                                        </p:tav>
                                        <p:tav tm="100000">
                                          <p:val>
                                            <p:fltVal val="0"/>
                                          </p:val>
                                        </p:tav>
                                      </p:tavLst>
                                    </p:anim>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exit" presetSubtype="0" fill="hold" nodeType="clickEffect">
                                  <p:stCondLst>
                                    <p:cond delay="0"/>
                                  </p:stCondLst>
                                  <p:childTnLst>
                                    <p:anim calcmode="lin" valueType="num">
                                      <p:cBhvr>
                                        <p:cTn id="16" dur="2000"/>
                                        <p:tgtEl>
                                          <p:spTgt spid="5"/>
                                        </p:tgtEl>
                                        <p:attrNameLst>
                                          <p:attrName>drawProgress</p:attrName>
                                        </p:attrNameLst>
                                      </p:cBhvr>
                                      <p:tavLst>
                                        <p:tav tm="0">
                                          <p:val>
                                            <p:fltVal val="1"/>
                                          </p:val>
                                        </p:tav>
                                        <p:tav tm="100000">
                                          <p:val>
                                            <p:fltVal val="0"/>
                                          </p:val>
                                        </p:tav>
                                      </p:tavLst>
                                    </p:anim>
                                    <p:set>
                                      <p:cBhvr>
                                        <p:cTn id="17" dur="1" fill="hold">
                                          <p:stCondLst>
                                            <p:cond delay="19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63" presetClass="exit" presetSubtype="0" fill="hold" nodeType="clickEffect">
                                  <p:stCondLst>
                                    <p:cond delay="0"/>
                                  </p:stCondLst>
                                  <p:childTnLst>
                                    <p:anim calcmode="lin" valueType="num">
                                      <p:cBhvr>
                                        <p:cTn id="26" dur="2000"/>
                                        <p:tgtEl>
                                          <p:spTgt spid="8"/>
                                        </p:tgtEl>
                                        <p:attrNameLst>
                                          <p:attrName>drawProgress</p:attrName>
                                        </p:attrNameLst>
                                      </p:cBhvr>
                                      <p:tavLst>
                                        <p:tav tm="0">
                                          <p:val>
                                            <p:fltVal val="1"/>
                                          </p:val>
                                        </p:tav>
                                        <p:tav tm="100000">
                                          <p:val>
                                            <p:fltVal val="0"/>
                                          </p:val>
                                        </p:tav>
                                      </p:tavLst>
                                    </p:anim>
                                    <p:set>
                                      <p:cBhvr>
                                        <p:cTn id="27" dur="1" fill="hold">
                                          <p:stCondLst>
                                            <p:cond delay="19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D232D"/>
        </a:solidFill>
        <a:effectLst/>
      </p:bgPr>
    </p:bg>
    <p:spTree>
      <p:nvGrpSpPr>
        <p:cNvPr id="1" name="">
          <a:extLst>
            <a:ext uri="{FF2B5EF4-FFF2-40B4-BE49-F238E27FC236}">
              <a16:creationId xmlns:a16="http://schemas.microsoft.com/office/drawing/2014/main" id="{28991093-04C3-99C8-4F9D-BED1C4A682C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362887E-65DE-8D17-8EB9-A3E58E16D505}"/>
              </a:ext>
            </a:extLst>
          </p:cNvPr>
          <p:cNvGrpSpPr/>
          <p:nvPr/>
        </p:nvGrpSpPr>
        <p:grpSpPr>
          <a:xfrm>
            <a:off x="2642712" y="4066844"/>
            <a:ext cx="1030065" cy="1030065"/>
            <a:chOff x="0" y="0"/>
            <a:chExt cx="812800" cy="812800"/>
          </a:xfrm>
        </p:grpSpPr>
        <p:sp>
          <p:nvSpPr>
            <p:cNvPr id="3" name="Freeform 3">
              <a:extLst>
                <a:ext uri="{FF2B5EF4-FFF2-40B4-BE49-F238E27FC236}">
                  <a16:creationId xmlns:a16="http://schemas.microsoft.com/office/drawing/2014/main" id="{896156F1-307E-36E3-98E0-1A6B4F4AE5D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4" name="TextBox 4">
              <a:extLst>
                <a:ext uri="{FF2B5EF4-FFF2-40B4-BE49-F238E27FC236}">
                  <a16:creationId xmlns:a16="http://schemas.microsoft.com/office/drawing/2014/main" id="{4915D77E-6EC7-FE22-B3EE-6A29D472EF92}"/>
                </a:ext>
              </a:extLst>
            </p:cNvPr>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grpSp>
        <p:nvGrpSpPr>
          <p:cNvPr id="5" name="Group 5">
            <a:extLst>
              <a:ext uri="{FF2B5EF4-FFF2-40B4-BE49-F238E27FC236}">
                <a16:creationId xmlns:a16="http://schemas.microsoft.com/office/drawing/2014/main" id="{AA040B67-3414-8AE1-070D-74C1C27FB315}"/>
              </a:ext>
            </a:extLst>
          </p:cNvPr>
          <p:cNvGrpSpPr/>
          <p:nvPr/>
        </p:nvGrpSpPr>
        <p:grpSpPr>
          <a:xfrm>
            <a:off x="2642712" y="5725559"/>
            <a:ext cx="1030065" cy="1030065"/>
            <a:chOff x="0" y="0"/>
            <a:chExt cx="812800" cy="812800"/>
          </a:xfrm>
        </p:grpSpPr>
        <p:sp>
          <p:nvSpPr>
            <p:cNvPr id="6" name="Freeform 6">
              <a:extLst>
                <a:ext uri="{FF2B5EF4-FFF2-40B4-BE49-F238E27FC236}">
                  <a16:creationId xmlns:a16="http://schemas.microsoft.com/office/drawing/2014/main" id="{F1721406-D26F-6A11-B3FE-17FEF1B5C72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7" name="TextBox 7">
              <a:extLst>
                <a:ext uri="{FF2B5EF4-FFF2-40B4-BE49-F238E27FC236}">
                  <a16:creationId xmlns:a16="http://schemas.microsoft.com/office/drawing/2014/main" id="{55413068-303E-1619-99F4-5F7F0A1B8BC4}"/>
                </a:ext>
              </a:extLst>
            </p:cNvPr>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grpSp>
        <p:nvGrpSpPr>
          <p:cNvPr id="8" name="Group 8">
            <a:extLst>
              <a:ext uri="{FF2B5EF4-FFF2-40B4-BE49-F238E27FC236}">
                <a16:creationId xmlns:a16="http://schemas.microsoft.com/office/drawing/2014/main" id="{408829EE-E777-9F15-B9E9-3DEC3A37FB94}"/>
              </a:ext>
            </a:extLst>
          </p:cNvPr>
          <p:cNvGrpSpPr/>
          <p:nvPr/>
        </p:nvGrpSpPr>
        <p:grpSpPr>
          <a:xfrm>
            <a:off x="2642712" y="7355699"/>
            <a:ext cx="1030065" cy="1030065"/>
            <a:chOff x="0" y="0"/>
            <a:chExt cx="812800" cy="812800"/>
          </a:xfrm>
        </p:grpSpPr>
        <p:sp>
          <p:nvSpPr>
            <p:cNvPr id="9" name="Freeform 9">
              <a:extLst>
                <a:ext uri="{FF2B5EF4-FFF2-40B4-BE49-F238E27FC236}">
                  <a16:creationId xmlns:a16="http://schemas.microsoft.com/office/drawing/2014/main" id="{EF7A0575-33B7-D859-D8FB-0DB6D9AF27B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10" name="TextBox 10">
              <a:extLst>
                <a:ext uri="{FF2B5EF4-FFF2-40B4-BE49-F238E27FC236}">
                  <a16:creationId xmlns:a16="http://schemas.microsoft.com/office/drawing/2014/main" id="{B6351538-D52C-F5E7-FAC4-6F1C9AAB0A0C}"/>
                </a:ext>
              </a:extLst>
            </p:cNvPr>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grpSp>
        <p:nvGrpSpPr>
          <p:cNvPr id="11" name="Group 11">
            <a:extLst>
              <a:ext uri="{FF2B5EF4-FFF2-40B4-BE49-F238E27FC236}">
                <a16:creationId xmlns:a16="http://schemas.microsoft.com/office/drawing/2014/main" id="{12C31D64-A45E-B4A2-728F-357695952BB5}"/>
              </a:ext>
            </a:extLst>
          </p:cNvPr>
          <p:cNvGrpSpPr/>
          <p:nvPr/>
        </p:nvGrpSpPr>
        <p:grpSpPr>
          <a:xfrm>
            <a:off x="11996584" y="1500421"/>
            <a:ext cx="4729289" cy="7171094"/>
            <a:chOff x="0" y="0"/>
            <a:chExt cx="470211" cy="712988"/>
          </a:xfrm>
        </p:grpSpPr>
        <p:sp>
          <p:nvSpPr>
            <p:cNvPr id="12" name="Freeform 12">
              <a:extLst>
                <a:ext uri="{FF2B5EF4-FFF2-40B4-BE49-F238E27FC236}">
                  <a16:creationId xmlns:a16="http://schemas.microsoft.com/office/drawing/2014/main" id="{56B9848E-08F7-6872-A185-15CAA14F428F}"/>
                </a:ext>
              </a:extLst>
            </p:cNvPr>
            <p:cNvSpPr/>
            <p:nvPr/>
          </p:nvSpPr>
          <p:spPr>
            <a:xfrm>
              <a:off x="0" y="0"/>
              <a:ext cx="470211" cy="712988"/>
            </a:xfrm>
            <a:custGeom>
              <a:avLst/>
              <a:gdLst/>
              <a:ahLst/>
              <a:cxnLst/>
              <a:rect l="l" t="t" r="r" b="b"/>
              <a:pathLst>
                <a:path w="470211" h="712988">
                  <a:moveTo>
                    <a:pt x="203200" y="0"/>
                  </a:moveTo>
                  <a:lnTo>
                    <a:pt x="470211" y="0"/>
                  </a:lnTo>
                  <a:lnTo>
                    <a:pt x="267011" y="712988"/>
                  </a:lnTo>
                  <a:lnTo>
                    <a:pt x="0" y="712988"/>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13" name="TextBox 13">
              <a:extLst>
                <a:ext uri="{FF2B5EF4-FFF2-40B4-BE49-F238E27FC236}">
                  <a16:creationId xmlns:a16="http://schemas.microsoft.com/office/drawing/2014/main" id="{DCC15273-B249-0566-EEEE-92D5EEC0269A}"/>
                </a:ext>
              </a:extLst>
            </p:cNvPr>
            <p:cNvSpPr txBox="1"/>
            <p:nvPr/>
          </p:nvSpPr>
          <p:spPr>
            <a:xfrm>
              <a:off x="101600" y="-57150"/>
              <a:ext cx="267011" cy="770138"/>
            </a:xfrm>
            <a:prstGeom prst="rect">
              <a:avLst/>
            </a:prstGeom>
          </p:spPr>
          <p:txBody>
            <a:bodyPr lIns="50800" tIns="50800" rIns="50800" bIns="50800" rtlCol="0" anchor="ctr"/>
            <a:lstStyle/>
            <a:p>
              <a:pPr algn="ctr">
                <a:lnSpc>
                  <a:spcPts val="2803"/>
                </a:lnSpc>
              </a:pPr>
              <a:endParaRPr/>
            </a:p>
          </p:txBody>
        </p:sp>
      </p:grpSp>
      <p:grpSp>
        <p:nvGrpSpPr>
          <p:cNvPr id="14" name="Group 14">
            <a:extLst>
              <a:ext uri="{FF2B5EF4-FFF2-40B4-BE49-F238E27FC236}">
                <a16:creationId xmlns:a16="http://schemas.microsoft.com/office/drawing/2014/main" id="{6FC54CA7-D059-E2BA-84ED-629C659AC182}"/>
              </a:ext>
            </a:extLst>
          </p:cNvPr>
          <p:cNvGrpSpPr/>
          <p:nvPr/>
        </p:nvGrpSpPr>
        <p:grpSpPr>
          <a:xfrm>
            <a:off x="10278784" y="-835331"/>
            <a:ext cx="4082444" cy="6497124"/>
            <a:chOff x="0" y="0"/>
            <a:chExt cx="474358" cy="754931"/>
          </a:xfrm>
        </p:grpSpPr>
        <p:sp>
          <p:nvSpPr>
            <p:cNvPr id="15" name="Freeform 15">
              <a:extLst>
                <a:ext uri="{FF2B5EF4-FFF2-40B4-BE49-F238E27FC236}">
                  <a16:creationId xmlns:a16="http://schemas.microsoft.com/office/drawing/2014/main" id="{1A03B6A3-3E09-C70F-3611-B12E25FD260D}"/>
                </a:ext>
              </a:extLst>
            </p:cNvPr>
            <p:cNvSpPr/>
            <p:nvPr/>
          </p:nvSpPr>
          <p:spPr>
            <a:xfrm>
              <a:off x="0" y="0"/>
              <a:ext cx="474358" cy="754931"/>
            </a:xfrm>
            <a:custGeom>
              <a:avLst/>
              <a:gdLst/>
              <a:ahLst/>
              <a:cxnLst/>
              <a:rect l="l" t="t" r="r" b="b"/>
              <a:pathLst>
                <a:path w="474358" h="754931">
                  <a:moveTo>
                    <a:pt x="203200" y="0"/>
                  </a:moveTo>
                  <a:lnTo>
                    <a:pt x="474358" y="0"/>
                  </a:lnTo>
                  <a:lnTo>
                    <a:pt x="271158" y="754931"/>
                  </a:lnTo>
                  <a:lnTo>
                    <a:pt x="0" y="754931"/>
                  </a:lnTo>
                  <a:lnTo>
                    <a:pt x="203200" y="0"/>
                  </a:lnTo>
                  <a:close/>
                </a:path>
              </a:pathLst>
            </a:custGeom>
            <a:gradFill rotWithShape="1">
              <a:gsLst>
                <a:gs pos="0">
                  <a:srgbClr val="A3D7D8">
                    <a:alpha val="100000"/>
                  </a:srgbClr>
                </a:gs>
                <a:gs pos="100000">
                  <a:srgbClr val="489EAB">
                    <a:alpha val="100000"/>
                  </a:srgbClr>
                </a:gs>
              </a:gsLst>
              <a:lin ang="2700000"/>
            </a:gradFill>
            <a:ln w="12700">
              <a:solidFill>
                <a:srgbClr val="000000"/>
              </a:solidFill>
            </a:ln>
          </p:spPr>
          <p:txBody>
            <a:bodyPr/>
            <a:lstStyle/>
            <a:p>
              <a:endParaRPr lang="en-US"/>
            </a:p>
          </p:txBody>
        </p:sp>
      </p:grpSp>
      <p:grpSp>
        <p:nvGrpSpPr>
          <p:cNvPr id="16" name="Group 16">
            <a:extLst>
              <a:ext uri="{FF2B5EF4-FFF2-40B4-BE49-F238E27FC236}">
                <a16:creationId xmlns:a16="http://schemas.microsoft.com/office/drawing/2014/main" id="{03F81FB2-4E46-2981-A3FF-F0A797A472A3}"/>
              </a:ext>
            </a:extLst>
          </p:cNvPr>
          <p:cNvGrpSpPr/>
          <p:nvPr/>
        </p:nvGrpSpPr>
        <p:grpSpPr>
          <a:xfrm>
            <a:off x="14411983" y="4436081"/>
            <a:ext cx="4082444" cy="6497124"/>
            <a:chOff x="0" y="0"/>
            <a:chExt cx="474358" cy="754931"/>
          </a:xfrm>
        </p:grpSpPr>
        <p:sp>
          <p:nvSpPr>
            <p:cNvPr id="17" name="Freeform 17">
              <a:extLst>
                <a:ext uri="{FF2B5EF4-FFF2-40B4-BE49-F238E27FC236}">
                  <a16:creationId xmlns:a16="http://schemas.microsoft.com/office/drawing/2014/main" id="{6E774695-D791-F18E-1989-CAD471720373}"/>
                </a:ext>
              </a:extLst>
            </p:cNvPr>
            <p:cNvSpPr/>
            <p:nvPr/>
          </p:nvSpPr>
          <p:spPr>
            <a:xfrm>
              <a:off x="0" y="0"/>
              <a:ext cx="474358" cy="754931"/>
            </a:xfrm>
            <a:custGeom>
              <a:avLst/>
              <a:gdLst/>
              <a:ahLst/>
              <a:cxnLst/>
              <a:rect l="l" t="t" r="r" b="b"/>
              <a:pathLst>
                <a:path w="474358" h="754931">
                  <a:moveTo>
                    <a:pt x="203200" y="0"/>
                  </a:moveTo>
                  <a:lnTo>
                    <a:pt x="474358" y="0"/>
                  </a:lnTo>
                  <a:lnTo>
                    <a:pt x="271158" y="754931"/>
                  </a:lnTo>
                  <a:lnTo>
                    <a:pt x="0" y="754931"/>
                  </a:lnTo>
                  <a:lnTo>
                    <a:pt x="203200" y="0"/>
                  </a:lnTo>
                  <a:close/>
                </a:path>
              </a:pathLst>
            </a:custGeom>
            <a:gradFill rotWithShape="1">
              <a:gsLst>
                <a:gs pos="0">
                  <a:srgbClr val="A3D7D8">
                    <a:alpha val="100000"/>
                  </a:srgbClr>
                </a:gs>
                <a:gs pos="100000">
                  <a:srgbClr val="489EAB">
                    <a:alpha val="100000"/>
                  </a:srgbClr>
                </a:gs>
              </a:gsLst>
              <a:lin ang="2700000"/>
            </a:gradFill>
            <a:ln w="12700">
              <a:solidFill>
                <a:srgbClr val="000000"/>
              </a:solidFill>
            </a:ln>
          </p:spPr>
          <p:txBody>
            <a:bodyPr/>
            <a:lstStyle/>
            <a:p>
              <a:endParaRPr lang="en-US"/>
            </a:p>
          </p:txBody>
        </p:sp>
      </p:grpSp>
      <p:sp>
        <p:nvSpPr>
          <p:cNvPr id="18" name="TextBox 18">
            <a:extLst>
              <a:ext uri="{FF2B5EF4-FFF2-40B4-BE49-F238E27FC236}">
                <a16:creationId xmlns:a16="http://schemas.microsoft.com/office/drawing/2014/main" id="{8240D707-D70A-1B7E-0EC6-06B6A998359C}"/>
              </a:ext>
            </a:extLst>
          </p:cNvPr>
          <p:cNvSpPr txBox="1"/>
          <p:nvPr/>
        </p:nvSpPr>
        <p:spPr>
          <a:xfrm>
            <a:off x="2698714" y="4320034"/>
            <a:ext cx="918060" cy="523685"/>
          </a:xfrm>
          <a:prstGeom prst="rect">
            <a:avLst/>
          </a:prstGeom>
        </p:spPr>
        <p:txBody>
          <a:bodyPr lIns="0" tIns="0" rIns="0" bIns="0" rtlCol="0" anchor="t">
            <a:spAutoFit/>
          </a:bodyPr>
          <a:lstStyle/>
          <a:p>
            <a:pPr algn="ctr">
              <a:lnSpc>
                <a:spcPts val="4000"/>
              </a:lnSpc>
            </a:pPr>
            <a:r>
              <a:rPr lang="en-US" sz="3448">
                <a:solidFill>
                  <a:srgbClr val="F3F3F2"/>
                </a:solidFill>
                <a:latin typeface="Tomorrow"/>
                <a:ea typeface="Tomorrow"/>
                <a:cs typeface="Tomorrow"/>
                <a:sym typeface="Tomorrow"/>
              </a:rPr>
              <a:t>01</a:t>
            </a:r>
          </a:p>
        </p:txBody>
      </p:sp>
      <p:sp>
        <p:nvSpPr>
          <p:cNvPr id="19" name="TextBox 19">
            <a:extLst>
              <a:ext uri="{FF2B5EF4-FFF2-40B4-BE49-F238E27FC236}">
                <a16:creationId xmlns:a16="http://schemas.microsoft.com/office/drawing/2014/main" id="{784A3724-86D3-7ADA-A3B1-8BD9AD24FFBE}"/>
              </a:ext>
            </a:extLst>
          </p:cNvPr>
          <p:cNvSpPr txBox="1"/>
          <p:nvPr/>
        </p:nvSpPr>
        <p:spPr>
          <a:xfrm>
            <a:off x="2698714" y="5978749"/>
            <a:ext cx="918060" cy="523685"/>
          </a:xfrm>
          <a:prstGeom prst="rect">
            <a:avLst/>
          </a:prstGeom>
        </p:spPr>
        <p:txBody>
          <a:bodyPr lIns="0" tIns="0" rIns="0" bIns="0" rtlCol="0" anchor="t">
            <a:spAutoFit/>
          </a:bodyPr>
          <a:lstStyle/>
          <a:p>
            <a:pPr algn="ctr">
              <a:lnSpc>
                <a:spcPts val="4000"/>
              </a:lnSpc>
            </a:pPr>
            <a:r>
              <a:rPr lang="en-US" sz="3448">
                <a:solidFill>
                  <a:srgbClr val="F3F3F2"/>
                </a:solidFill>
                <a:latin typeface="Tomorrow"/>
                <a:ea typeface="Tomorrow"/>
                <a:cs typeface="Tomorrow"/>
                <a:sym typeface="Tomorrow"/>
              </a:rPr>
              <a:t>02</a:t>
            </a:r>
          </a:p>
        </p:txBody>
      </p:sp>
      <p:sp>
        <p:nvSpPr>
          <p:cNvPr id="20" name="TextBox 20">
            <a:extLst>
              <a:ext uri="{FF2B5EF4-FFF2-40B4-BE49-F238E27FC236}">
                <a16:creationId xmlns:a16="http://schemas.microsoft.com/office/drawing/2014/main" id="{F286BEB4-B127-B481-2769-D8E02300A8C6}"/>
              </a:ext>
            </a:extLst>
          </p:cNvPr>
          <p:cNvSpPr txBox="1"/>
          <p:nvPr/>
        </p:nvSpPr>
        <p:spPr>
          <a:xfrm>
            <a:off x="2698714" y="7608890"/>
            <a:ext cx="918060" cy="523685"/>
          </a:xfrm>
          <a:prstGeom prst="rect">
            <a:avLst/>
          </a:prstGeom>
        </p:spPr>
        <p:txBody>
          <a:bodyPr lIns="0" tIns="0" rIns="0" bIns="0" rtlCol="0" anchor="t">
            <a:spAutoFit/>
          </a:bodyPr>
          <a:lstStyle/>
          <a:p>
            <a:pPr algn="ctr">
              <a:lnSpc>
                <a:spcPts val="4000"/>
              </a:lnSpc>
            </a:pPr>
            <a:r>
              <a:rPr lang="en-US" sz="3448">
                <a:solidFill>
                  <a:srgbClr val="F3F3F2"/>
                </a:solidFill>
                <a:latin typeface="Tomorrow"/>
                <a:ea typeface="Tomorrow"/>
                <a:cs typeface="Tomorrow"/>
                <a:sym typeface="Tomorrow"/>
              </a:rPr>
              <a:t>03</a:t>
            </a:r>
          </a:p>
        </p:txBody>
      </p:sp>
      <p:sp>
        <p:nvSpPr>
          <p:cNvPr id="24" name="TextBox 24">
            <a:extLst>
              <a:ext uri="{FF2B5EF4-FFF2-40B4-BE49-F238E27FC236}">
                <a16:creationId xmlns:a16="http://schemas.microsoft.com/office/drawing/2014/main" id="{006731BF-0318-DD5A-3616-C7E36B1CB86A}"/>
              </a:ext>
            </a:extLst>
          </p:cNvPr>
          <p:cNvSpPr txBox="1"/>
          <p:nvPr/>
        </p:nvSpPr>
        <p:spPr>
          <a:xfrm>
            <a:off x="4112812" y="4193308"/>
            <a:ext cx="5725936" cy="777136"/>
          </a:xfrm>
          <a:prstGeom prst="rect">
            <a:avLst/>
          </a:prstGeom>
        </p:spPr>
        <p:txBody>
          <a:bodyPr wrap="square"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Human-in-the-loop: Balancing AI efficiency with human oversight</a:t>
            </a:r>
          </a:p>
        </p:txBody>
      </p:sp>
      <p:sp>
        <p:nvSpPr>
          <p:cNvPr id="25" name="TextBox 25">
            <a:extLst>
              <a:ext uri="{FF2B5EF4-FFF2-40B4-BE49-F238E27FC236}">
                <a16:creationId xmlns:a16="http://schemas.microsoft.com/office/drawing/2014/main" id="{FAC85308-6374-3832-39CB-B02BD287D9D3}"/>
              </a:ext>
            </a:extLst>
          </p:cNvPr>
          <p:cNvSpPr txBox="1"/>
          <p:nvPr/>
        </p:nvSpPr>
        <p:spPr>
          <a:xfrm>
            <a:off x="4117719" y="6018498"/>
            <a:ext cx="6564136" cy="366767"/>
          </a:xfrm>
          <a:prstGeom prst="rect">
            <a:avLst/>
          </a:prstGeom>
        </p:spPr>
        <p:txBody>
          <a:bodyPr wrap="square"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Automated and manual verification techniques</a:t>
            </a:r>
          </a:p>
        </p:txBody>
      </p:sp>
      <p:sp>
        <p:nvSpPr>
          <p:cNvPr id="26" name="TextBox 26">
            <a:extLst>
              <a:ext uri="{FF2B5EF4-FFF2-40B4-BE49-F238E27FC236}">
                <a16:creationId xmlns:a16="http://schemas.microsoft.com/office/drawing/2014/main" id="{0F337981-4F9E-10F2-C777-CB7EAD3B9A2B}"/>
              </a:ext>
            </a:extLst>
          </p:cNvPr>
          <p:cNvSpPr txBox="1"/>
          <p:nvPr/>
        </p:nvSpPr>
        <p:spPr>
          <a:xfrm>
            <a:off x="4103864" y="7651134"/>
            <a:ext cx="4571196" cy="366767"/>
          </a:xfrm>
          <a:prstGeom prst="rect">
            <a:avLst/>
          </a:prstGeom>
        </p:spPr>
        <p:txBody>
          <a:bodyPr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AI-assisted validation tools</a:t>
            </a:r>
          </a:p>
        </p:txBody>
      </p:sp>
      <p:sp>
        <p:nvSpPr>
          <p:cNvPr id="27" name="TextBox 27">
            <a:extLst>
              <a:ext uri="{FF2B5EF4-FFF2-40B4-BE49-F238E27FC236}">
                <a16:creationId xmlns:a16="http://schemas.microsoft.com/office/drawing/2014/main" id="{BFEF1B69-B1F7-E138-3E28-B631BA7F0AF9}"/>
              </a:ext>
            </a:extLst>
          </p:cNvPr>
          <p:cNvSpPr txBox="1"/>
          <p:nvPr/>
        </p:nvSpPr>
        <p:spPr>
          <a:xfrm>
            <a:off x="2698714" y="1371485"/>
            <a:ext cx="9424664" cy="1590385"/>
          </a:xfrm>
          <a:prstGeom prst="rect">
            <a:avLst/>
          </a:prstGeom>
        </p:spPr>
        <p:txBody>
          <a:bodyPr lIns="0" tIns="0" rIns="0" bIns="0" rtlCol="0" anchor="t">
            <a:spAutoFit/>
          </a:bodyPr>
          <a:lstStyle/>
          <a:p>
            <a:pPr algn="l">
              <a:lnSpc>
                <a:spcPts val="6214"/>
              </a:lnSpc>
            </a:pPr>
            <a:r>
              <a:rPr lang="en-US" sz="5357" dirty="0">
                <a:solidFill>
                  <a:srgbClr val="F3F3F2"/>
                </a:solidFill>
                <a:latin typeface="Tomorrow"/>
                <a:ea typeface="Tomorrow"/>
                <a:cs typeface="Tomorrow"/>
                <a:sym typeface="Tomorrow"/>
              </a:rPr>
              <a:t>Building AI Verification Workflows</a:t>
            </a:r>
          </a:p>
        </p:txBody>
      </p:sp>
    </p:spTree>
    <p:extLst>
      <p:ext uri="{BB962C8B-B14F-4D97-AF65-F5344CB8AC3E}">
        <p14:creationId xmlns:p14="http://schemas.microsoft.com/office/powerpoint/2010/main" val="2611653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D232D"/>
        </a:solidFill>
        <a:effectLst/>
      </p:bgPr>
    </p:bg>
    <p:spTree>
      <p:nvGrpSpPr>
        <p:cNvPr id="1" name=""/>
        <p:cNvGrpSpPr/>
        <p:nvPr/>
      </p:nvGrpSpPr>
      <p:grpSpPr>
        <a:xfrm>
          <a:off x="0" y="0"/>
          <a:ext cx="0" cy="0"/>
          <a:chOff x="0" y="0"/>
          <a:chExt cx="0" cy="0"/>
        </a:xfrm>
      </p:grpSpPr>
      <p:grpSp>
        <p:nvGrpSpPr>
          <p:cNvPr id="11" name="Group 11"/>
          <p:cNvGrpSpPr/>
          <p:nvPr/>
        </p:nvGrpSpPr>
        <p:grpSpPr>
          <a:xfrm>
            <a:off x="10744200" y="-9034581"/>
            <a:ext cx="5744070" cy="8996366"/>
            <a:chOff x="0" y="0"/>
            <a:chExt cx="455234" cy="712988"/>
          </a:xfrm>
        </p:grpSpPr>
        <p:sp>
          <p:nvSpPr>
            <p:cNvPr id="12" name="Freeform 12"/>
            <p:cNvSpPr/>
            <p:nvPr/>
          </p:nvSpPr>
          <p:spPr>
            <a:xfrm>
              <a:off x="0" y="0"/>
              <a:ext cx="455234" cy="712988"/>
            </a:xfrm>
            <a:custGeom>
              <a:avLst/>
              <a:gdLst/>
              <a:ahLst/>
              <a:cxnLst/>
              <a:rect l="l" t="t" r="r" b="b"/>
              <a:pathLst>
                <a:path w="455234" h="712988">
                  <a:moveTo>
                    <a:pt x="203200" y="0"/>
                  </a:moveTo>
                  <a:lnTo>
                    <a:pt x="455234" y="0"/>
                  </a:lnTo>
                  <a:lnTo>
                    <a:pt x="252034" y="712988"/>
                  </a:lnTo>
                  <a:lnTo>
                    <a:pt x="0" y="712988"/>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13" name="TextBox 13"/>
            <p:cNvSpPr txBox="1"/>
            <p:nvPr/>
          </p:nvSpPr>
          <p:spPr>
            <a:xfrm>
              <a:off x="101600" y="-57150"/>
              <a:ext cx="252034" cy="770138"/>
            </a:xfrm>
            <a:prstGeom prst="rect">
              <a:avLst/>
            </a:prstGeom>
          </p:spPr>
          <p:txBody>
            <a:bodyPr lIns="50800" tIns="50800" rIns="50800" bIns="50800" rtlCol="0" anchor="ctr"/>
            <a:lstStyle/>
            <a:p>
              <a:pPr algn="ctr">
                <a:lnSpc>
                  <a:spcPts val="2803"/>
                </a:lnSpc>
              </a:pPr>
              <a:endParaRPr/>
            </a:p>
          </p:txBody>
        </p:sp>
      </p:grpSp>
      <p:grpSp>
        <p:nvGrpSpPr>
          <p:cNvPr id="14" name="Group 14"/>
          <p:cNvGrpSpPr/>
          <p:nvPr/>
        </p:nvGrpSpPr>
        <p:grpSpPr>
          <a:xfrm>
            <a:off x="11428703" y="10401300"/>
            <a:ext cx="5671717" cy="8482024"/>
            <a:chOff x="0" y="0"/>
            <a:chExt cx="476758" cy="712988"/>
          </a:xfrm>
        </p:grpSpPr>
        <p:sp>
          <p:nvSpPr>
            <p:cNvPr id="15" name="Freeform 15"/>
            <p:cNvSpPr/>
            <p:nvPr/>
          </p:nvSpPr>
          <p:spPr>
            <a:xfrm>
              <a:off x="0" y="0"/>
              <a:ext cx="476758" cy="712988"/>
            </a:xfrm>
            <a:custGeom>
              <a:avLst/>
              <a:gdLst/>
              <a:ahLst/>
              <a:cxnLst/>
              <a:rect l="l" t="t" r="r" b="b"/>
              <a:pathLst>
                <a:path w="476758" h="712988">
                  <a:moveTo>
                    <a:pt x="203200" y="0"/>
                  </a:moveTo>
                  <a:lnTo>
                    <a:pt x="476758" y="0"/>
                  </a:lnTo>
                  <a:lnTo>
                    <a:pt x="273558" y="712988"/>
                  </a:lnTo>
                  <a:lnTo>
                    <a:pt x="0" y="712988"/>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16" name="TextBox 16"/>
            <p:cNvSpPr txBox="1"/>
            <p:nvPr/>
          </p:nvSpPr>
          <p:spPr>
            <a:xfrm>
              <a:off x="101600" y="-57150"/>
              <a:ext cx="273558" cy="770138"/>
            </a:xfrm>
            <a:prstGeom prst="rect">
              <a:avLst/>
            </a:prstGeom>
          </p:spPr>
          <p:txBody>
            <a:bodyPr lIns="50800" tIns="50800" rIns="50800" bIns="50800" rtlCol="0" anchor="ctr"/>
            <a:lstStyle/>
            <a:p>
              <a:pPr algn="ctr">
                <a:lnSpc>
                  <a:spcPts val="2803"/>
                </a:lnSpc>
              </a:pPr>
              <a:endParaRPr/>
            </a:p>
          </p:txBody>
        </p:sp>
      </p:grpSp>
      <p:sp>
        <p:nvSpPr>
          <p:cNvPr id="26" name="TextBox 26"/>
          <p:cNvSpPr txBox="1"/>
          <p:nvPr/>
        </p:nvSpPr>
        <p:spPr>
          <a:xfrm>
            <a:off x="2698714" y="1371485"/>
            <a:ext cx="8755389" cy="795089"/>
          </a:xfrm>
          <a:prstGeom prst="rect">
            <a:avLst/>
          </a:prstGeom>
        </p:spPr>
        <p:txBody>
          <a:bodyPr lIns="0" tIns="0" rIns="0" bIns="0" rtlCol="0" anchor="t">
            <a:spAutoFit/>
          </a:bodyPr>
          <a:lstStyle/>
          <a:p>
            <a:pPr algn="l">
              <a:lnSpc>
                <a:spcPts val="6214"/>
              </a:lnSpc>
            </a:pPr>
            <a:r>
              <a:rPr lang="en-US" sz="5357" dirty="0">
                <a:solidFill>
                  <a:srgbClr val="F3F3F2"/>
                </a:solidFill>
                <a:latin typeface="Tomorrow"/>
                <a:ea typeface="Tomorrow"/>
                <a:cs typeface="Tomorrow"/>
                <a:sym typeface="Tomorrow"/>
              </a:rPr>
              <a:t>Who am I?</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D232D"/>
        </a:solidFill>
        <a:effectLst/>
      </p:bgPr>
    </p:bg>
    <p:spTree>
      <p:nvGrpSpPr>
        <p:cNvPr id="1" name="">
          <a:extLst>
            <a:ext uri="{FF2B5EF4-FFF2-40B4-BE49-F238E27FC236}">
              <a16:creationId xmlns:a16="http://schemas.microsoft.com/office/drawing/2014/main" id="{269A5A9D-B557-C3A0-04DE-7180D2B4C314}"/>
            </a:ext>
          </a:extLst>
        </p:cNvPr>
        <p:cNvGrpSpPr/>
        <p:nvPr/>
      </p:nvGrpSpPr>
      <p:grpSpPr>
        <a:xfrm>
          <a:off x="0" y="0"/>
          <a:ext cx="0" cy="0"/>
          <a:chOff x="0" y="0"/>
          <a:chExt cx="0" cy="0"/>
        </a:xfrm>
      </p:grpSpPr>
      <p:grpSp>
        <p:nvGrpSpPr>
          <p:cNvPr id="11" name="Group 11">
            <a:extLst>
              <a:ext uri="{FF2B5EF4-FFF2-40B4-BE49-F238E27FC236}">
                <a16:creationId xmlns:a16="http://schemas.microsoft.com/office/drawing/2014/main" id="{546568B4-5958-81DA-6CC2-2F227E739632}"/>
              </a:ext>
            </a:extLst>
          </p:cNvPr>
          <p:cNvGrpSpPr/>
          <p:nvPr/>
        </p:nvGrpSpPr>
        <p:grpSpPr>
          <a:xfrm>
            <a:off x="9256912" y="11163300"/>
            <a:ext cx="4729289" cy="7171094"/>
            <a:chOff x="0" y="0"/>
            <a:chExt cx="470211" cy="712988"/>
          </a:xfrm>
        </p:grpSpPr>
        <p:sp>
          <p:nvSpPr>
            <p:cNvPr id="12" name="Freeform 12">
              <a:extLst>
                <a:ext uri="{FF2B5EF4-FFF2-40B4-BE49-F238E27FC236}">
                  <a16:creationId xmlns:a16="http://schemas.microsoft.com/office/drawing/2014/main" id="{F1F88095-4C10-61D8-F29C-3878CFD00A9B}"/>
                </a:ext>
              </a:extLst>
            </p:cNvPr>
            <p:cNvSpPr/>
            <p:nvPr/>
          </p:nvSpPr>
          <p:spPr>
            <a:xfrm>
              <a:off x="0" y="0"/>
              <a:ext cx="470211" cy="712988"/>
            </a:xfrm>
            <a:custGeom>
              <a:avLst/>
              <a:gdLst/>
              <a:ahLst/>
              <a:cxnLst/>
              <a:rect l="l" t="t" r="r" b="b"/>
              <a:pathLst>
                <a:path w="470211" h="712988">
                  <a:moveTo>
                    <a:pt x="203200" y="0"/>
                  </a:moveTo>
                  <a:lnTo>
                    <a:pt x="470211" y="0"/>
                  </a:lnTo>
                  <a:lnTo>
                    <a:pt x="267011" y="712988"/>
                  </a:lnTo>
                  <a:lnTo>
                    <a:pt x="0" y="712988"/>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13" name="TextBox 13">
              <a:extLst>
                <a:ext uri="{FF2B5EF4-FFF2-40B4-BE49-F238E27FC236}">
                  <a16:creationId xmlns:a16="http://schemas.microsoft.com/office/drawing/2014/main" id="{4B2CB617-4A1E-554C-AD9B-4783CC87F0CE}"/>
                </a:ext>
              </a:extLst>
            </p:cNvPr>
            <p:cNvSpPr txBox="1"/>
            <p:nvPr/>
          </p:nvSpPr>
          <p:spPr>
            <a:xfrm>
              <a:off x="101600" y="-57150"/>
              <a:ext cx="267011" cy="770138"/>
            </a:xfrm>
            <a:prstGeom prst="rect">
              <a:avLst/>
            </a:prstGeom>
          </p:spPr>
          <p:txBody>
            <a:bodyPr lIns="50800" tIns="50800" rIns="50800" bIns="50800" rtlCol="0" anchor="ctr"/>
            <a:lstStyle/>
            <a:p>
              <a:pPr algn="ctr">
                <a:lnSpc>
                  <a:spcPts val="2803"/>
                </a:lnSpc>
              </a:pPr>
              <a:endParaRPr/>
            </a:p>
          </p:txBody>
        </p:sp>
      </p:grpSp>
      <p:grpSp>
        <p:nvGrpSpPr>
          <p:cNvPr id="14" name="Group 14">
            <a:extLst>
              <a:ext uri="{FF2B5EF4-FFF2-40B4-BE49-F238E27FC236}">
                <a16:creationId xmlns:a16="http://schemas.microsoft.com/office/drawing/2014/main" id="{AA5BB370-4901-435C-E1EE-293B1430BD13}"/>
              </a:ext>
            </a:extLst>
          </p:cNvPr>
          <p:cNvGrpSpPr/>
          <p:nvPr/>
        </p:nvGrpSpPr>
        <p:grpSpPr>
          <a:xfrm>
            <a:off x="11621557" y="-7237707"/>
            <a:ext cx="4082444" cy="6497124"/>
            <a:chOff x="0" y="0"/>
            <a:chExt cx="474358" cy="754931"/>
          </a:xfrm>
        </p:grpSpPr>
        <p:sp>
          <p:nvSpPr>
            <p:cNvPr id="15" name="Freeform 15">
              <a:extLst>
                <a:ext uri="{FF2B5EF4-FFF2-40B4-BE49-F238E27FC236}">
                  <a16:creationId xmlns:a16="http://schemas.microsoft.com/office/drawing/2014/main" id="{E5C51715-0B68-29F8-EC5C-25F6C8BCC578}"/>
                </a:ext>
              </a:extLst>
            </p:cNvPr>
            <p:cNvSpPr/>
            <p:nvPr/>
          </p:nvSpPr>
          <p:spPr>
            <a:xfrm>
              <a:off x="0" y="0"/>
              <a:ext cx="474358" cy="754931"/>
            </a:xfrm>
            <a:custGeom>
              <a:avLst/>
              <a:gdLst/>
              <a:ahLst/>
              <a:cxnLst/>
              <a:rect l="l" t="t" r="r" b="b"/>
              <a:pathLst>
                <a:path w="474358" h="754931">
                  <a:moveTo>
                    <a:pt x="203200" y="0"/>
                  </a:moveTo>
                  <a:lnTo>
                    <a:pt x="474358" y="0"/>
                  </a:lnTo>
                  <a:lnTo>
                    <a:pt x="271158" y="754931"/>
                  </a:lnTo>
                  <a:lnTo>
                    <a:pt x="0" y="754931"/>
                  </a:lnTo>
                  <a:lnTo>
                    <a:pt x="203200" y="0"/>
                  </a:lnTo>
                  <a:close/>
                </a:path>
              </a:pathLst>
            </a:custGeom>
            <a:gradFill rotWithShape="1">
              <a:gsLst>
                <a:gs pos="0">
                  <a:srgbClr val="A3D7D8">
                    <a:alpha val="100000"/>
                  </a:srgbClr>
                </a:gs>
                <a:gs pos="100000">
                  <a:srgbClr val="489EAB">
                    <a:alpha val="100000"/>
                  </a:srgbClr>
                </a:gs>
              </a:gsLst>
              <a:lin ang="2700000"/>
            </a:gradFill>
            <a:ln w="12700">
              <a:solidFill>
                <a:srgbClr val="000000"/>
              </a:solidFill>
            </a:ln>
          </p:spPr>
          <p:txBody>
            <a:bodyPr/>
            <a:lstStyle/>
            <a:p>
              <a:endParaRPr lang="en-US"/>
            </a:p>
          </p:txBody>
        </p:sp>
      </p:grpSp>
      <p:grpSp>
        <p:nvGrpSpPr>
          <p:cNvPr id="16" name="Group 16">
            <a:extLst>
              <a:ext uri="{FF2B5EF4-FFF2-40B4-BE49-F238E27FC236}">
                <a16:creationId xmlns:a16="http://schemas.microsoft.com/office/drawing/2014/main" id="{832490A5-3800-F2D1-713A-00EBCFC49298}"/>
              </a:ext>
            </a:extLst>
          </p:cNvPr>
          <p:cNvGrpSpPr/>
          <p:nvPr/>
        </p:nvGrpSpPr>
        <p:grpSpPr>
          <a:xfrm>
            <a:off x="21945600" y="1894938"/>
            <a:ext cx="4082444" cy="6497124"/>
            <a:chOff x="0" y="0"/>
            <a:chExt cx="474358" cy="754931"/>
          </a:xfrm>
        </p:grpSpPr>
        <p:sp>
          <p:nvSpPr>
            <p:cNvPr id="17" name="Freeform 17">
              <a:extLst>
                <a:ext uri="{FF2B5EF4-FFF2-40B4-BE49-F238E27FC236}">
                  <a16:creationId xmlns:a16="http://schemas.microsoft.com/office/drawing/2014/main" id="{D8021418-2D02-46EF-8B7B-150966F2E7C3}"/>
                </a:ext>
              </a:extLst>
            </p:cNvPr>
            <p:cNvSpPr/>
            <p:nvPr/>
          </p:nvSpPr>
          <p:spPr>
            <a:xfrm>
              <a:off x="0" y="0"/>
              <a:ext cx="474358" cy="754931"/>
            </a:xfrm>
            <a:custGeom>
              <a:avLst/>
              <a:gdLst/>
              <a:ahLst/>
              <a:cxnLst/>
              <a:rect l="l" t="t" r="r" b="b"/>
              <a:pathLst>
                <a:path w="474358" h="754931">
                  <a:moveTo>
                    <a:pt x="203200" y="0"/>
                  </a:moveTo>
                  <a:lnTo>
                    <a:pt x="474358" y="0"/>
                  </a:lnTo>
                  <a:lnTo>
                    <a:pt x="271158" y="754931"/>
                  </a:lnTo>
                  <a:lnTo>
                    <a:pt x="0" y="754931"/>
                  </a:lnTo>
                  <a:lnTo>
                    <a:pt x="203200" y="0"/>
                  </a:lnTo>
                  <a:close/>
                </a:path>
              </a:pathLst>
            </a:custGeom>
            <a:gradFill rotWithShape="1">
              <a:gsLst>
                <a:gs pos="0">
                  <a:srgbClr val="A3D7D8">
                    <a:alpha val="100000"/>
                  </a:srgbClr>
                </a:gs>
                <a:gs pos="100000">
                  <a:srgbClr val="489EAB">
                    <a:alpha val="100000"/>
                  </a:srgbClr>
                </a:gs>
              </a:gsLst>
              <a:lin ang="2700000"/>
            </a:gradFill>
            <a:ln w="12700">
              <a:solidFill>
                <a:srgbClr val="000000"/>
              </a:solidFill>
            </a:ln>
          </p:spPr>
          <p:txBody>
            <a:bodyPr/>
            <a:lstStyle/>
            <a:p>
              <a:endParaRPr lang="en-US"/>
            </a:p>
          </p:txBody>
        </p:sp>
      </p:grpSp>
      <p:sp>
        <p:nvSpPr>
          <p:cNvPr id="27" name="TextBox 27">
            <a:extLst>
              <a:ext uri="{FF2B5EF4-FFF2-40B4-BE49-F238E27FC236}">
                <a16:creationId xmlns:a16="http://schemas.microsoft.com/office/drawing/2014/main" id="{13C11120-7656-5642-B48E-898A18CCB907}"/>
              </a:ext>
            </a:extLst>
          </p:cNvPr>
          <p:cNvSpPr txBox="1"/>
          <p:nvPr/>
        </p:nvSpPr>
        <p:spPr>
          <a:xfrm>
            <a:off x="2698714" y="1371485"/>
            <a:ext cx="9424664" cy="2385268"/>
          </a:xfrm>
          <a:prstGeom prst="rect">
            <a:avLst/>
          </a:prstGeom>
        </p:spPr>
        <p:txBody>
          <a:bodyPr lIns="0" tIns="0" rIns="0" bIns="0" rtlCol="0" anchor="t">
            <a:spAutoFit/>
          </a:bodyPr>
          <a:lstStyle/>
          <a:p>
            <a:pPr algn="l">
              <a:lnSpc>
                <a:spcPts val="6214"/>
              </a:lnSpc>
            </a:pPr>
            <a:r>
              <a:rPr lang="en-US" sz="5357" dirty="0">
                <a:solidFill>
                  <a:srgbClr val="F3F3F2"/>
                </a:solidFill>
                <a:latin typeface="Tomorrow"/>
                <a:ea typeface="Tomorrow"/>
                <a:cs typeface="Tomorrow"/>
                <a:sym typeface="Tomorrow"/>
              </a:rPr>
              <a:t>Human-in-the-loop: Balancing AI efficiency with human oversight</a:t>
            </a:r>
          </a:p>
        </p:txBody>
      </p:sp>
      <p:grpSp>
        <p:nvGrpSpPr>
          <p:cNvPr id="21" name="Group 2">
            <a:extLst>
              <a:ext uri="{FF2B5EF4-FFF2-40B4-BE49-F238E27FC236}">
                <a16:creationId xmlns:a16="http://schemas.microsoft.com/office/drawing/2014/main" id="{44813D50-3AFD-08EA-47C0-8753859181D8}"/>
              </a:ext>
            </a:extLst>
          </p:cNvPr>
          <p:cNvGrpSpPr/>
          <p:nvPr/>
        </p:nvGrpSpPr>
        <p:grpSpPr>
          <a:xfrm rot="5400000">
            <a:off x="17334476" y="3325783"/>
            <a:ext cx="5744070" cy="6765450"/>
            <a:chOff x="0" y="0"/>
            <a:chExt cx="455234" cy="536182"/>
          </a:xfrm>
        </p:grpSpPr>
        <p:sp>
          <p:nvSpPr>
            <p:cNvPr id="22" name="Freeform 3">
              <a:extLst>
                <a:ext uri="{FF2B5EF4-FFF2-40B4-BE49-F238E27FC236}">
                  <a16:creationId xmlns:a16="http://schemas.microsoft.com/office/drawing/2014/main" id="{13212648-6FAF-27D2-17C7-1C9983B978D7}"/>
                </a:ext>
              </a:extLst>
            </p:cNvPr>
            <p:cNvSpPr/>
            <p:nvPr/>
          </p:nvSpPr>
          <p:spPr>
            <a:xfrm>
              <a:off x="0" y="0"/>
              <a:ext cx="455234" cy="536182"/>
            </a:xfrm>
            <a:custGeom>
              <a:avLst/>
              <a:gdLst/>
              <a:ahLst/>
              <a:cxnLst/>
              <a:rect l="l" t="t" r="r" b="b"/>
              <a:pathLst>
                <a:path w="455234" h="536182">
                  <a:moveTo>
                    <a:pt x="203200" y="0"/>
                  </a:moveTo>
                  <a:lnTo>
                    <a:pt x="455234" y="0"/>
                  </a:lnTo>
                  <a:lnTo>
                    <a:pt x="252034" y="536182"/>
                  </a:lnTo>
                  <a:lnTo>
                    <a:pt x="0" y="536182"/>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23" name="TextBox 4">
              <a:extLst>
                <a:ext uri="{FF2B5EF4-FFF2-40B4-BE49-F238E27FC236}">
                  <a16:creationId xmlns:a16="http://schemas.microsoft.com/office/drawing/2014/main" id="{362DE434-AF6A-E1FD-74D1-4DE0A5DC5567}"/>
                </a:ext>
              </a:extLst>
            </p:cNvPr>
            <p:cNvSpPr txBox="1"/>
            <p:nvPr/>
          </p:nvSpPr>
          <p:spPr>
            <a:xfrm>
              <a:off x="101600" y="-57150"/>
              <a:ext cx="252034" cy="593332"/>
            </a:xfrm>
            <a:prstGeom prst="rect">
              <a:avLst/>
            </a:prstGeom>
          </p:spPr>
          <p:txBody>
            <a:bodyPr lIns="50800" tIns="50800" rIns="50800" bIns="50800" rtlCol="0" anchor="ctr"/>
            <a:lstStyle/>
            <a:p>
              <a:pPr algn="ctr">
                <a:lnSpc>
                  <a:spcPts val="2803"/>
                </a:lnSpc>
              </a:pPr>
              <a:endParaRPr/>
            </a:p>
          </p:txBody>
        </p:sp>
      </p:grpSp>
      <p:grpSp>
        <p:nvGrpSpPr>
          <p:cNvPr id="28" name="Group 5">
            <a:extLst>
              <a:ext uri="{FF2B5EF4-FFF2-40B4-BE49-F238E27FC236}">
                <a16:creationId xmlns:a16="http://schemas.microsoft.com/office/drawing/2014/main" id="{BBA1D892-85C6-9ED4-E8EA-1E121BFC7C1C}"/>
              </a:ext>
            </a:extLst>
          </p:cNvPr>
          <p:cNvGrpSpPr/>
          <p:nvPr/>
        </p:nvGrpSpPr>
        <p:grpSpPr>
          <a:xfrm rot="5400000">
            <a:off x="15790365" y="-887740"/>
            <a:ext cx="5744070" cy="6765450"/>
            <a:chOff x="0" y="0"/>
            <a:chExt cx="455234" cy="536182"/>
          </a:xfrm>
        </p:grpSpPr>
        <p:sp>
          <p:nvSpPr>
            <p:cNvPr id="29" name="Freeform 6">
              <a:extLst>
                <a:ext uri="{FF2B5EF4-FFF2-40B4-BE49-F238E27FC236}">
                  <a16:creationId xmlns:a16="http://schemas.microsoft.com/office/drawing/2014/main" id="{E2700A60-0EED-C164-75EC-7EF07EEC849C}"/>
                </a:ext>
              </a:extLst>
            </p:cNvPr>
            <p:cNvSpPr/>
            <p:nvPr/>
          </p:nvSpPr>
          <p:spPr>
            <a:xfrm>
              <a:off x="0" y="0"/>
              <a:ext cx="455234" cy="536182"/>
            </a:xfrm>
            <a:custGeom>
              <a:avLst/>
              <a:gdLst/>
              <a:ahLst/>
              <a:cxnLst/>
              <a:rect l="l" t="t" r="r" b="b"/>
              <a:pathLst>
                <a:path w="455234" h="536182">
                  <a:moveTo>
                    <a:pt x="203200" y="0"/>
                  </a:moveTo>
                  <a:lnTo>
                    <a:pt x="455234" y="0"/>
                  </a:lnTo>
                  <a:lnTo>
                    <a:pt x="252034" y="536182"/>
                  </a:lnTo>
                  <a:lnTo>
                    <a:pt x="0" y="536182"/>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30" name="TextBox 7">
              <a:extLst>
                <a:ext uri="{FF2B5EF4-FFF2-40B4-BE49-F238E27FC236}">
                  <a16:creationId xmlns:a16="http://schemas.microsoft.com/office/drawing/2014/main" id="{42DACCD2-E43A-FCEF-F2F1-69394D062482}"/>
                </a:ext>
              </a:extLst>
            </p:cNvPr>
            <p:cNvSpPr txBox="1"/>
            <p:nvPr/>
          </p:nvSpPr>
          <p:spPr>
            <a:xfrm>
              <a:off x="101600" y="-57150"/>
              <a:ext cx="252034" cy="593332"/>
            </a:xfrm>
            <a:prstGeom prst="rect">
              <a:avLst/>
            </a:prstGeom>
          </p:spPr>
          <p:txBody>
            <a:bodyPr lIns="50800" tIns="50800" rIns="50800" bIns="50800" rtlCol="0" anchor="ctr"/>
            <a:lstStyle/>
            <a:p>
              <a:pPr algn="ctr">
                <a:lnSpc>
                  <a:spcPts val="2803"/>
                </a:lnSpc>
              </a:pPr>
              <a:endParaRPr/>
            </a:p>
          </p:txBody>
        </p:sp>
      </p:grpSp>
      <p:sp>
        <p:nvSpPr>
          <p:cNvPr id="37" name="TextBox 24">
            <a:extLst>
              <a:ext uri="{FF2B5EF4-FFF2-40B4-BE49-F238E27FC236}">
                <a16:creationId xmlns:a16="http://schemas.microsoft.com/office/drawing/2014/main" id="{04420E9B-8898-103B-CFF0-C44188AD6233}"/>
              </a:ext>
            </a:extLst>
          </p:cNvPr>
          <p:cNvSpPr txBox="1"/>
          <p:nvPr/>
        </p:nvSpPr>
        <p:spPr>
          <a:xfrm>
            <a:off x="4168813" y="5439665"/>
            <a:ext cx="8795515" cy="366767"/>
          </a:xfrm>
          <a:prstGeom prst="rect">
            <a:avLst/>
          </a:prstGeom>
        </p:spPr>
        <p:txBody>
          <a:bodyPr wrap="square"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AI as an assistant, not an autonomous writer</a:t>
            </a:r>
          </a:p>
        </p:txBody>
      </p:sp>
      <p:sp>
        <p:nvSpPr>
          <p:cNvPr id="38" name="TextBox 25">
            <a:extLst>
              <a:ext uri="{FF2B5EF4-FFF2-40B4-BE49-F238E27FC236}">
                <a16:creationId xmlns:a16="http://schemas.microsoft.com/office/drawing/2014/main" id="{12121F20-4A03-4DD1-4E31-3B41BBC2F7FA}"/>
              </a:ext>
            </a:extLst>
          </p:cNvPr>
          <p:cNvSpPr txBox="1"/>
          <p:nvPr/>
        </p:nvSpPr>
        <p:spPr>
          <a:xfrm>
            <a:off x="4143413" y="7081471"/>
            <a:ext cx="10211257" cy="366767"/>
          </a:xfrm>
          <a:prstGeom prst="rect">
            <a:avLst/>
          </a:prstGeom>
        </p:spPr>
        <p:txBody>
          <a:bodyPr wrap="square"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Role of SMEs and technical writers in reviewing AI-generated content</a:t>
            </a:r>
          </a:p>
        </p:txBody>
      </p:sp>
      <p:grpSp>
        <p:nvGrpSpPr>
          <p:cNvPr id="45" name="Group 2">
            <a:extLst>
              <a:ext uri="{FF2B5EF4-FFF2-40B4-BE49-F238E27FC236}">
                <a16:creationId xmlns:a16="http://schemas.microsoft.com/office/drawing/2014/main" id="{8DE9DDCE-D02D-AD05-085F-47115EAA0142}"/>
              </a:ext>
            </a:extLst>
          </p:cNvPr>
          <p:cNvGrpSpPr/>
          <p:nvPr/>
        </p:nvGrpSpPr>
        <p:grpSpPr>
          <a:xfrm>
            <a:off x="2624703" y="5186736"/>
            <a:ext cx="1030065" cy="1030065"/>
            <a:chOff x="0" y="0"/>
            <a:chExt cx="812800" cy="812800"/>
          </a:xfrm>
        </p:grpSpPr>
        <p:sp>
          <p:nvSpPr>
            <p:cNvPr id="46" name="Freeform 3">
              <a:extLst>
                <a:ext uri="{FF2B5EF4-FFF2-40B4-BE49-F238E27FC236}">
                  <a16:creationId xmlns:a16="http://schemas.microsoft.com/office/drawing/2014/main" id="{3B15798A-97AC-A1EB-CA11-0A423260C67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47" name="TextBox 4">
              <a:extLst>
                <a:ext uri="{FF2B5EF4-FFF2-40B4-BE49-F238E27FC236}">
                  <a16:creationId xmlns:a16="http://schemas.microsoft.com/office/drawing/2014/main" id="{B9BECFC4-2952-31B6-D73A-C79241C71D17}"/>
                </a:ext>
              </a:extLst>
            </p:cNvPr>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grpSp>
        <p:nvGrpSpPr>
          <p:cNvPr id="48" name="Group 5">
            <a:extLst>
              <a:ext uri="{FF2B5EF4-FFF2-40B4-BE49-F238E27FC236}">
                <a16:creationId xmlns:a16="http://schemas.microsoft.com/office/drawing/2014/main" id="{3BEEC65C-1B3C-CD68-EA6C-1E8835D61DAC}"/>
              </a:ext>
            </a:extLst>
          </p:cNvPr>
          <p:cNvGrpSpPr/>
          <p:nvPr/>
        </p:nvGrpSpPr>
        <p:grpSpPr>
          <a:xfrm>
            <a:off x="2624703" y="6845451"/>
            <a:ext cx="1030065" cy="1030065"/>
            <a:chOff x="0" y="0"/>
            <a:chExt cx="812800" cy="812800"/>
          </a:xfrm>
        </p:grpSpPr>
        <p:sp>
          <p:nvSpPr>
            <p:cNvPr id="49" name="Freeform 6">
              <a:extLst>
                <a:ext uri="{FF2B5EF4-FFF2-40B4-BE49-F238E27FC236}">
                  <a16:creationId xmlns:a16="http://schemas.microsoft.com/office/drawing/2014/main" id="{9FEA43F3-9581-68E9-FF91-69388B071A9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50" name="TextBox 7">
              <a:extLst>
                <a:ext uri="{FF2B5EF4-FFF2-40B4-BE49-F238E27FC236}">
                  <a16:creationId xmlns:a16="http://schemas.microsoft.com/office/drawing/2014/main" id="{CAB5E510-D44A-F31A-BA94-9EF3818CE16A}"/>
                </a:ext>
              </a:extLst>
            </p:cNvPr>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sp>
        <p:nvSpPr>
          <p:cNvPr id="51" name="TextBox 18">
            <a:extLst>
              <a:ext uri="{FF2B5EF4-FFF2-40B4-BE49-F238E27FC236}">
                <a16:creationId xmlns:a16="http://schemas.microsoft.com/office/drawing/2014/main" id="{4160C685-24A8-76D3-B70B-01BA02BFE3F5}"/>
              </a:ext>
            </a:extLst>
          </p:cNvPr>
          <p:cNvSpPr txBox="1"/>
          <p:nvPr/>
        </p:nvSpPr>
        <p:spPr>
          <a:xfrm>
            <a:off x="2680705" y="5439926"/>
            <a:ext cx="918060" cy="523685"/>
          </a:xfrm>
          <a:prstGeom prst="rect">
            <a:avLst/>
          </a:prstGeom>
        </p:spPr>
        <p:txBody>
          <a:bodyPr lIns="0" tIns="0" rIns="0" bIns="0" rtlCol="0" anchor="t">
            <a:spAutoFit/>
          </a:bodyPr>
          <a:lstStyle/>
          <a:p>
            <a:pPr algn="ctr">
              <a:lnSpc>
                <a:spcPts val="4000"/>
              </a:lnSpc>
            </a:pPr>
            <a:r>
              <a:rPr lang="en-US" sz="3448">
                <a:solidFill>
                  <a:srgbClr val="F3F3F2"/>
                </a:solidFill>
                <a:latin typeface="Tomorrow"/>
                <a:ea typeface="Tomorrow"/>
                <a:cs typeface="Tomorrow"/>
                <a:sym typeface="Tomorrow"/>
              </a:rPr>
              <a:t>01</a:t>
            </a:r>
          </a:p>
        </p:txBody>
      </p:sp>
      <p:sp>
        <p:nvSpPr>
          <p:cNvPr id="52" name="TextBox 19">
            <a:extLst>
              <a:ext uri="{FF2B5EF4-FFF2-40B4-BE49-F238E27FC236}">
                <a16:creationId xmlns:a16="http://schemas.microsoft.com/office/drawing/2014/main" id="{4D6779B3-BE76-19B3-B7E8-AF3260B88BE1}"/>
              </a:ext>
            </a:extLst>
          </p:cNvPr>
          <p:cNvSpPr txBox="1"/>
          <p:nvPr/>
        </p:nvSpPr>
        <p:spPr>
          <a:xfrm>
            <a:off x="2680705" y="7098641"/>
            <a:ext cx="918060" cy="523685"/>
          </a:xfrm>
          <a:prstGeom prst="rect">
            <a:avLst/>
          </a:prstGeom>
        </p:spPr>
        <p:txBody>
          <a:bodyPr lIns="0" tIns="0" rIns="0" bIns="0" rtlCol="0" anchor="t">
            <a:spAutoFit/>
          </a:bodyPr>
          <a:lstStyle/>
          <a:p>
            <a:pPr algn="ctr">
              <a:lnSpc>
                <a:spcPts val="4000"/>
              </a:lnSpc>
            </a:pPr>
            <a:r>
              <a:rPr lang="en-US" sz="3448">
                <a:solidFill>
                  <a:srgbClr val="F3F3F2"/>
                </a:solidFill>
                <a:latin typeface="Tomorrow"/>
                <a:ea typeface="Tomorrow"/>
                <a:cs typeface="Tomorrow"/>
                <a:sym typeface="Tomorrow"/>
              </a:rPr>
              <a:t>02</a:t>
            </a:r>
          </a:p>
        </p:txBody>
      </p:sp>
    </p:spTree>
    <p:extLst>
      <p:ext uri="{BB962C8B-B14F-4D97-AF65-F5344CB8AC3E}">
        <p14:creationId xmlns:p14="http://schemas.microsoft.com/office/powerpoint/2010/main" val="378602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D232D"/>
        </a:solidFill>
        <a:effectLst/>
      </p:bgPr>
    </p:bg>
    <p:spTree>
      <p:nvGrpSpPr>
        <p:cNvPr id="1" name="">
          <a:extLst>
            <a:ext uri="{FF2B5EF4-FFF2-40B4-BE49-F238E27FC236}">
              <a16:creationId xmlns:a16="http://schemas.microsoft.com/office/drawing/2014/main" id="{3D019301-3D43-12A2-A4D1-BFF7DDF7EE85}"/>
            </a:ext>
          </a:extLst>
        </p:cNvPr>
        <p:cNvGrpSpPr/>
        <p:nvPr/>
      </p:nvGrpSpPr>
      <p:grpSpPr>
        <a:xfrm>
          <a:off x="0" y="0"/>
          <a:ext cx="0" cy="0"/>
          <a:chOff x="0" y="0"/>
          <a:chExt cx="0" cy="0"/>
        </a:xfrm>
      </p:grpSpPr>
      <p:grpSp>
        <p:nvGrpSpPr>
          <p:cNvPr id="11" name="Group 11">
            <a:extLst>
              <a:ext uri="{FF2B5EF4-FFF2-40B4-BE49-F238E27FC236}">
                <a16:creationId xmlns:a16="http://schemas.microsoft.com/office/drawing/2014/main" id="{11E393DF-32AC-8EF6-10E0-A71354A05D09}"/>
              </a:ext>
            </a:extLst>
          </p:cNvPr>
          <p:cNvGrpSpPr/>
          <p:nvPr/>
        </p:nvGrpSpPr>
        <p:grpSpPr>
          <a:xfrm>
            <a:off x="9256912" y="11163300"/>
            <a:ext cx="4729289" cy="7171094"/>
            <a:chOff x="0" y="0"/>
            <a:chExt cx="470211" cy="712988"/>
          </a:xfrm>
        </p:grpSpPr>
        <p:sp>
          <p:nvSpPr>
            <p:cNvPr id="12" name="Freeform 12">
              <a:extLst>
                <a:ext uri="{FF2B5EF4-FFF2-40B4-BE49-F238E27FC236}">
                  <a16:creationId xmlns:a16="http://schemas.microsoft.com/office/drawing/2014/main" id="{4EFA0C3F-5045-2123-0B10-939B835E989E}"/>
                </a:ext>
              </a:extLst>
            </p:cNvPr>
            <p:cNvSpPr/>
            <p:nvPr/>
          </p:nvSpPr>
          <p:spPr>
            <a:xfrm>
              <a:off x="0" y="0"/>
              <a:ext cx="470211" cy="712988"/>
            </a:xfrm>
            <a:custGeom>
              <a:avLst/>
              <a:gdLst/>
              <a:ahLst/>
              <a:cxnLst/>
              <a:rect l="l" t="t" r="r" b="b"/>
              <a:pathLst>
                <a:path w="470211" h="712988">
                  <a:moveTo>
                    <a:pt x="203200" y="0"/>
                  </a:moveTo>
                  <a:lnTo>
                    <a:pt x="470211" y="0"/>
                  </a:lnTo>
                  <a:lnTo>
                    <a:pt x="267011" y="712988"/>
                  </a:lnTo>
                  <a:lnTo>
                    <a:pt x="0" y="712988"/>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13" name="TextBox 13">
              <a:extLst>
                <a:ext uri="{FF2B5EF4-FFF2-40B4-BE49-F238E27FC236}">
                  <a16:creationId xmlns:a16="http://schemas.microsoft.com/office/drawing/2014/main" id="{57A24AA0-B943-B091-2DE4-925A055B665E}"/>
                </a:ext>
              </a:extLst>
            </p:cNvPr>
            <p:cNvSpPr txBox="1"/>
            <p:nvPr/>
          </p:nvSpPr>
          <p:spPr>
            <a:xfrm>
              <a:off x="101600" y="-57150"/>
              <a:ext cx="267011" cy="770138"/>
            </a:xfrm>
            <a:prstGeom prst="rect">
              <a:avLst/>
            </a:prstGeom>
          </p:spPr>
          <p:txBody>
            <a:bodyPr lIns="50800" tIns="50800" rIns="50800" bIns="50800" rtlCol="0" anchor="ctr"/>
            <a:lstStyle/>
            <a:p>
              <a:pPr algn="ctr">
                <a:lnSpc>
                  <a:spcPts val="2803"/>
                </a:lnSpc>
              </a:pPr>
              <a:endParaRPr/>
            </a:p>
          </p:txBody>
        </p:sp>
      </p:grpSp>
      <p:grpSp>
        <p:nvGrpSpPr>
          <p:cNvPr id="14" name="Group 14">
            <a:extLst>
              <a:ext uri="{FF2B5EF4-FFF2-40B4-BE49-F238E27FC236}">
                <a16:creationId xmlns:a16="http://schemas.microsoft.com/office/drawing/2014/main" id="{E9D4DE8D-795E-2D02-795F-3977E9C1DCD0}"/>
              </a:ext>
            </a:extLst>
          </p:cNvPr>
          <p:cNvGrpSpPr/>
          <p:nvPr/>
        </p:nvGrpSpPr>
        <p:grpSpPr>
          <a:xfrm>
            <a:off x="11621557" y="-7237707"/>
            <a:ext cx="4082444" cy="6497124"/>
            <a:chOff x="0" y="0"/>
            <a:chExt cx="474358" cy="754931"/>
          </a:xfrm>
        </p:grpSpPr>
        <p:sp>
          <p:nvSpPr>
            <p:cNvPr id="15" name="Freeform 15">
              <a:extLst>
                <a:ext uri="{FF2B5EF4-FFF2-40B4-BE49-F238E27FC236}">
                  <a16:creationId xmlns:a16="http://schemas.microsoft.com/office/drawing/2014/main" id="{2684B48B-8368-95FB-654C-2B139289AC3A}"/>
                </a:ext>
              </a:extLst>
            </p:cNvPr>
            <p:cNvSpPr/>
            <p:nvPr/>
          </p:nvSpPr>
          <p:spPr>
            <a:xfrm>
              <a:off x="0" y="0"/>
              <a:ext cx="474358" cy="754931"/>
            </a:xfrm>
            <a:custGeom>
              <a:avLst/>
              <a:gdLst/>
              <a:ahLst/>
              <a:cxnLst/>
              <a:rect l="l" t="t" r="r" b="b"/>
              <a:pathLst>
                <a:path w="474358" h="754931">
                  <a:moveTo>
                    <a:pt x="203200" y="0"/>
                  </a:moveTo>
                  <a:lnTo>
                    <a:pt x="474358" y="0"/>
                  </a:lnTo>
                  <a:lnTo>
                    <a:pt x="271158" y="754931"/>
                  </a:lnTo>
                  <a:lnTo>
                    <a:pt x="0" y="754931"/>
                  </a:lnTo>
                  <a:lnTo>
                    <a:pt x="203200" y="0"/>
                  </a:lnTo>
                  <a:close/>
                </a:path>
              </a:pathLst>
            </a:custGeom>
            <a:gradFill rotWithShape="1">
              <a:gsLst>
                <a:gs pos="0">
                  <a:srgbClr val="A3D7D8">
                    <a:alpha val="100000"/>
                  </a:srgbClr>
                </a:gs>
                <a:gs pos="100000">
                  <a:srgbClr val="489EAB">
                    <a:alpha val="100000"/>
                  </a:srgbClr>
                </a:gs>
              </a:gsLst>
              <a:lin ang="2700000"/>
            </a:gradFill>
            <a:ln w="12700">
              <a:solidFill>
                <a:srgbClr val="000000"/>
              </a:solidFill>
            </a:ln>
          </p:spPr>
          <p:txBody>
            <a:bodyPr/>
            <a:lstStyle/>
            <a:p>
              <a:endParaRPr lang="en-US"/>
            </a:p>
          </p:txBody>
        </p:sp>
      </p:grpSp>
      <p:grpSp>
        <p:nvGrpSpPr>
          <p:cNvPr id="16" name="Group 16">
            <a:extLst>
              <a:ext uri="{FF2B5EF4-FFF2-40B4-BE49-F238E27FC236}">
                <a16:creationId xmlns:a16="http://schemas.microsoft.com/office/drawing/2014/main" id="{A2570E2B-86DF-BE92-5B13-ED533BE0F041}"/>
              </a:ext>
            </a:extLst>
          </p:cNvPr>
          <p:cNvGrpSpPr/>
          <p:nvPr/>
        </p:nvGrpSpPr>
        <p:grpSpPr>
          <a:xfrm>
            <a:off x="21945600" y="1894938"/>
            <a:ext cx="4082444" cy="6497124"/>
            <a:chOff x="0" y="0"/>
            <a:chExt cx="474358" cy="754931"/>
          </a:xfrm>
        </p:grpSpPr>
        <p:sp>
          <p:nvSpPr>
            <p:cNvPr id="17" name="Freeform 17">
              <a:extLst>
                <a:ext uri="{FF2B5EF4-FFF2-40B4-BE49-F238E27FC236}">
                  <a16:creationId xmlns:a16="http://schemas.microsoft.com/office/drawing/2014/main" id="{B16327C7-4B0F-149F-3BED-E4130C47CDDF}"/>
                </a:ext>
              </a:extLst>
            </p:cNvPr>
            <p:cNvSpPr/>
            <p:nvPr/>
          </p:nvSpPr>
          <p:spPr>
            <a:xfrm>
              <a:off x="0" y="0"/>
              <a:ext cx="474358" cy="754931"/>
            </a:xfrm>
            <a:custGeom>
              <a:avLst/>
              <a:gdLst/>
              <a:ahLst/>
              <a:cxnLst/>
              <a:rect l="l" t="t" r="r" b="b"/>
              <a:pathLst>
                <a:path w="474358" h="754931">
                  <a:moveTo>
                    <a:pt x="203200" y="0"/>
                  </a:moveTo>
                  <a:lnTo>
                    <a:pt x="474358" y="0"/>
                  </a:lnTo>
                  <a:lnTo>
                    <a:pt x="271158" y="754931"/>
                  </a:lnTo>
                  <a:lnTo>
                    <a:pt x="0" y="754931"/>
                  </a:lnTo>
                  <a:lnTo>
                    <a:pt x="203200" y="0"/>
                  </a:lnTo>
                  <a:close/>
                </a:path>
              </a:pathLst>
            </a:custGeom>
            <a:gradFill rotWithShape="1">
              <a:gsLst>
                <a:gs pos="0">
                  <a:srgbClr val="A3D7D8">
                    <a:alpha val="100000"/>
                  </a:srgbClr>
                </a:gs>
                <a:gs pos="100000">
                  <a:srgbClr val="489EAB">
                    <a:alpha val="100000"/>
                  </a:srgbClr>
                </a:gs>
              </a:gsLst>
              <a:lin ang="2700000"/>
            </a:gradFill>
            <a:ln w="12700">
              <a:solidFill>
                <a:srgbClr val="000000"/>
              </a:solidFill>
            </a:ln>
          </p:spPr>
          <p:txBody>
            <a:bodyPr/>
            <a:lstStyle/>
            <a:p>
              <a:endParaRPr lang="en-US"/>
            </a:p>
          </p:txBody>
        </p:sp>
      </p:grpSp>
      <p:sp>
        <p:nvSpPr>
          <p:cNvPr id="27" name="TextBox 27">
            <a:extLst>
              <a:ext uri="{FF2B5EF4-FFF2-40B4-BE49-F238E27FC236}">
                <a16:creationId xmlns:a16="http://schemas.microsoft.com/office/drawing/2014/main" id="{76520529-2CB4-1B6E-E1E7-B1406E86F479}"/>
              </a:ext>
            </a:extLst>
          </p:cNvPr>
          <p:cNvSpPr txBox="1"/>
          <p:nvPr/>
        </p:nvSpPr>
        <p:spPr>
          <a:xfrm>
            <a:off x="2698714" y="1371485"/>
            <a:ext cx="9424664" cy="1590179"/>
          </a:xfrm>
          <a:prstGeom prst="rect">
            <a:avLst/>
          </a:prstGeom>
        </p:spPr>
        <p:txBody>
          <a:bodyPr lIns="0" tIns="0" rIns="0" bIns="0" rtlCol="0" anchor="t">
            <a:spAutoFit/>
          </a:bodyPr>
          <a:lstStyle/>
          <a:p>
            <a:pPr algn="l">
              <a:lnSpc>
                <a:spcPts val="6214"/>
              </a:lnSpc>
            </a:pPr>
            <a:r>
              <a:rPr lang="en-US" sz="5357" dirty="0">
                <a:solidFill>
                  <a:srgbClr val="F3F3F2"/>
                </a:solidFill>
                <a:latin typeface="Tomorrow"/>
                <a:ea typeface="Tomorrow"/>
                <a:cs typeface="Tomorrow"/>
                <a:sym typeface="Tomorrow"/>
              </a:rPr>
              <a:t>Automated and manual verification techniques</a:t>
            </a:r>
          </a:p>
        </p:txBody>
      </p:sp>
      <p:grpSp>
        <p:nvGrpSpPr>
          <p:cNvPr id="21" name="Group 2">
            <a:extLst>
              <a:ext uri="{FF2B5EF4-FFF2-40B4-BE49-F238E27FC236}">
                <a16:creationId xmlns:a16="http://schemas.microsoft.com/office/drawing/2014/main" id="{D154858F-FE79-2ED3-3F88-FF8160ADD178}"/>
              </a:ext>
            </a:extLst>
          </p:cNvPr>
          <p:cNvGrpSpPr/>
          <p:nvPr/>
        </p:nvGrpSpPr>
        <p:grpSpPr>
          <a:xfrm rot="5400000">
            <a:off x="17334476" y="3325783"/>
            <a:ext cx="5744070" cy="6765450"/>
            <a:chOff x="0" y="0"/>
            <a:chExt cx="455234" cy="536182"/>
          </a:xfrm>
        </p:grpSpPr>
        <p:sp>
          <p:nvSpPr>
            <p:cNvPr id="22" name="Freeform 3">
              <a:extLst>
                <a:ext uri="{FF2B5EF4-FFF2-40B4-BE49-F238E27FC236}">
                  <a16:creationId xmlns:a16="http://schemas.microsoft.com/office/drawing/2014/main" id="{33CC4203-1E5C-7DAE-99B8-2C1E1C730877}"/>
                </a:ext>
              </a:extLst>
            </p:cNvPr>
            <p:cNvSpPr/>
            <p:nvPr/>
          </p:nvSpPr>
          <p:spPr>
            <a:xfrm>
              <a:off x="0" y="0"/>
              <a:ext cx="455234" cy="536182"/>
            </a:xfrm>
            <a:custGeom>
              <a:avLst/>
              <a:gdLst/>
              <a:ahLst/>
              <a:cxnLst/>
              <a:rect l="l" t="t" r="r" b="b"/>
              <a:pathLst>
                <a:path w="455234" h="536182">
                  <a:moveTo>
                    <a:pt x="203200" y="0"/>
                  </a:moveTo>
                  <a:lnTo>
                    <a:pt x="455234" y="0"/>
                  </a:lnTo>
                  <a:lnTo>
                    <a:pt x="252034" y="536182"/>
                  </a:lnTo>
                  <a:lnTo>
                    <a:pt x="0" y="536182"/>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23" name="TextBox 4">
              <a:extLst>
                <a:ext uri="{FF2B5EF4-FFF2-40B4-BE49-F238E27FC236}">
                  <a16:creationId xmlns:a16="http://schemas.microsoft.com/office/drawing/2014/main" id="{DEC0403A-2EAF-C648-F7CA-A97BB43AC724}"/>
                </a:ext>
              </a:extLst>
            </p:cNvPr>
            <p:cNvSpPr txBox="1"/>
            <p:nvPr/>
          </p:nvSpPr>
          <p:spPr>
            <a:xfrm>
              <a:off x="101600" y="-57150"/>
              <a:ext cx="252034" cy="593332"/>
            </a:xfrm>
            <a:prstGeom prst="rect">
              <a:avLst/>
            </a:prstGeom>
          </p:spPr>
          <p:txBody>
            <a:bodyPr lIns="50800" tIns="50800" rIns="50800" bIns="50800" rtlCol="0" anchor="ctr"/>
            <a:lstStyle/>
            <a:p>
              <a:pPr algn="ctr">
                <a:lnSpc>
                  <a:spcPts val="2803"/>
                </a:lnSpc>
              </a:pPr>
              <a:endParaRPr/>
            </a:p>
          </p:txBody>
        </p:sp>
      </p:grpSp>
      <p:grpSp>
        <p:nvGrpSpPr>
          <p:cNvPr id="28" name="Group 5">
            <a:extLst>
              <a:ext uri="{FF2B5EF4-FFF2-40B4-BE49-F238E27FC236}">
                <a16:creationId xmlns:a16="http://schemas.microsoft.com/office/drawing/2014/main" id="{D0936860-E6CE-7D44-66C4-CF96FEE67732}"/>
              </a:ext>
            </a:extLst>
          </p:cNvPr>
          <p:cNvGrpSpPr/>
          <p:nvPr/>
        </p:nvGrpSpPr>
        <p:grpSpPr>
          <a:xfrm rot="5400000">
            <a:off x="15790365" y="-887740"/>
            <a:ext cx="5744070" cy="6765450"/>
            <a:chOff x="0" y="0"/>
            <a:chExt cx="455234" cy="536182"/>
          </a:xfrm>
        </p:grpSpPr>
        <p:sp>
          <p:nvSpPr>
            <p:cNvPr id="29" name="Freeform 6">
              <a:extLst>
                <a:ext uri="{FF2B5EF4-FFF2-40B4-BE49-F238E27FC236}">
                  <a16:creationId xmlns:a16="http://schemas.microsoft.com/office/drawing/2014/main" id="{BAA9AB87-637B-F0D9-C85F-1B7665350661}"/>
                </a:ext>
              </a:extLst>
            </p:cNvPr>
            <p:cNvSpPr/>
            <p:nvPr/>
          </p:nvSpPr>
          <p:spPr>
            <a:xfrm>
              <a:off x="0" y="0"/>
              <a:ext cx="455234" cy="536182"/>
            </a:xfrm>
            <a:custGeom>
              <a:avLst/>
              <a:gdLst/>
              <a:ahLst/>
              <a:cxnLst/>
              <a:rect l="l" t="t" r="r" b="b"/>
              <a:pathLst>
                <a:path w="455234" h="536182">
                  <a:moveTo>
                    <a:pt x="203200" y="0"/>
                  </a:moveTo>
                  <a:lnTo>
                    <a:pt x="455234" y="0"/>
                  </a:lnTo>
                  <a:lnTo>
                    <a:pt x="252034" y="536182"/>
                  </a:lnTo>
                  <a:lnTo>
                    <a:pt x="0" y="536182"/>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30" name="TextBox 7">
              <a:extLst>
                <a:ext uri="{FF2B5EF4-FFF2-40B4-BE49-F238E27FC236}">
                  <a16:creationId xmlns:a16="http://schemas.microsoft.com/office/drawing/2014/main" id="{D3B87DF8-1CAA-ED00-EF80-39E720EA2E2C}"/>
                </a:ext>
              </a:extLst>
            </p:cNvPr>
            <p:cNvSpPr txBox="1"/>
            <p:nvPr/>
          </p:nvSpPr>
          <p:spPr>
            <a:xfrm>
              <a:off x="101600" y="-57150"/>
              <a:ext cx="252034" cy="593332"/>
            </a:xfrm>
            <a:prstGeom prst="rect">
              <a:avLst/>
            </a:prstGeom>
          </p:spPr>
          <p:txBody>
            <a:bodyPr lIns="50800" tIns="50800" rIns="50800" bIns="50800" rtlCol="0" anchor="ctr"/>
            <a:lstStyle/>
            <a:p>
              <a:pPr algn="ctr">
                <a:lnSpc>
                  <a:spcPts val="2803"/>
                </a:lnSpc>
              </a:pPr>
              <a:endParaRPr/>
            </a:p>
          </p:txBody>
        </p:sp>
      </p:grpSp>
      <p:sp>
        <p:nvSpPr>
          <p:cNvPr id="37" name="TextBox 24">
            <a:extLst>
              <a:ext uri="{FF2B5EF4-FFF2-40B4-BE49-F238E27FC236}">
                <a16:creationId xmlns:a16="http://schemas.microsoft.com/office/drawing/2014/main" id="{F870C4E3-C1CB-5480-D6DA-A25A99750773}"/>
              </a:ext>
            </a:extLst>
          </p:cNvPr>
          <p:cNvSpPr txBox="1"/>
          <p:nvPr/>
        </p:nvSpPr>
        <p:spPr>
          <a:xfrm>
            <a:off x="4168814" y="4279557"/>
            <a:ext cx="8795515" cy="366767"/>
          </a:xfrm>
          <a:prstGeom prst="rect">
            <a:avLst/>
          </a:prstGeom>
        </p:spPr>
        <p:txBody>
          <a:bodyPr wrap="square"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Style and terminology enforcement </a:t>
            </a:r>
          </a:p>
        </p:txBody>
      </p:sp>
      <p:sp>
        <p:nvSpPr>
          <p:cNvPr id="38" name="TextBox 25">
            <a:extLst>
              <a:ext uri="{FF2B5EF4-FFF2-40B4-BE49-F238E27FC236}">
                <a16:creationId xmlns:a16="http://schemas.microsoft.com/office/drawing/2014/main" id="{13E7383D-D836-14B7-0382-D24CBD4B48E6}"/>
              </a:ext>
            </a:extLst>
          </p:cNvPr>
          <p:cNvSpPr txBox="1"/>
          <p:nvPr/>
        </p:nvSpPr>
        <p:spPr>
          <a:xfrm>
            <a:off x="4143414" y="5921363"/>
            <a:ext cx="10211257" cy="366767"/>
          </a:xfrm>
          <a:prstGeom prst="rect">
            <a:avLst/>
          </a:prstGeom>
        </p:spPr>
        <p:txBody>
          <a:bodyPr wrap="square"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Fact-checking against existing documentation</a:t>
            </a:r>
          </a:p>
        </p:txBody>
      </p:sp>
      <p:grpSp>
        <p:nvGrpSpPr>
          <p:cNvPr id="45" name="Group 2">
            <a:extLst>
              <a:ext uri="{FF2B5EF4-FFF2-40B4-BE49-F238E27FC236}">
                <a16:creationId xmlns:a16="http://schemas.microsoft.com/office/drawing/2014/main" id="{30681AE4-077E-CCB4-24C3-2313CA3C337D}"/>
              </a:ext>
            </a:extLst>
          </p:cNvPr>
          <p:cNvGrpSpPr/>
          <p:nvPr/>
        </p:nvGrpSpPr>
        <p:grpSpPr>
          <a:xfrm>
            <a:off x="2624704" y="4026628"/>
            <a:ext cx="1030065" cy="1030065"/>
            <a:chOff x="0" y="0"/>
            <a:chExt cx="812800" cy="812800"/>
          </a:xfrm>
        </p:grpSpPr>
        <p:sp>
          <p:nvSpPr>
            <p:cNvPr id="46" name="Freeform 3">
              <a:extLst>
                <a:ext uri="{FF2B5EF4-FFF2-40B4-BE49-F238E27FC236}">
                  <a16:creationId xmlns:a16="http://schemas.microsoft.com/office/drawing/2014/main" id="{53011748-9E27-B55E-9D3C-842BB57E55E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47" name="TextBox 4">
              <a:extLst>
                <a:ext uri="{FF2B5EF4-FFF2-40B4-BE49-F238E27FC236}">
                  <a16:creationId xmlns:a16="http://schemas.microsoft.com/office/drawing/2014/main" id="{FB5A0C71-0F0A-DD5E-6C23-8638A68713AF}"/>
                </a:ext>
              </a:extLst>
            </p:cNvPr>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grpSp>
        <p:nvGrpSpPr>
          <p:cNvPr id="48" name="Group 5">
            <a:extLst>
              <a:ext uri="{FF2B5EF4-FFF2-40B4-BE49-F238E27FC236}">
                <a16:creationId xmlns:a16="http://schemas.microsoft.com/office/drawing/2014/main" id="{0F185AE1-6EE7-31B9-89A5-03D975798547}"/>
              </a:ext>
            </a:extLst>
          </p:cNvPr>
          <p:cNvGrpSpPr/>
          <p:nvPr/>
        </p:nvGrpSpPr>
        <p:grpSpPr>
          <a:xfrm>
            <a:off x="2624704" y="5685343"/>
            <a:ext cx="1030065" cy="1030065"/>
            <a:chOff x="0" y="0"/>
            <a:chExt cx="812800" cy="812800"/>
          </a:xfrm>
        </p:grpSpPr>
        <p:sp>
          <p:nvSpPr>
            <p:cNvPr id="49" name="Freeform 6">
              <a:extLst>
                <a:ext uri="{FF2B5EF4-FFF2-40B4-BE49-F238E27FC236}">
                  <a16:creationId xmlns:a16="http://schemas.microsoft.com/office/drawing/2014/main" id="{6C5F5A3C-1CF0-702A-8024-8E30F9A4D5D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50" name="TextBox 7">
              <a:extLst>
                <a:ext uri="{FF2B5EF4-FFF2-40B4-BE49-F238E27FC236}">
                  <a16:creationId xmlns:a16="http://schemas.microsoft.com/office/drawing/2014/main" id="{8CADA508-1DE0-A4F2-D054-D7B01871C412}"/>
                </a:ext>
              </a:extLst>
            </p:cNvPr>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sp>
        <p:nvSpPr>
          <p:cNvPr id="51" name="TextBox 18">
            <a:extLst>
              <a:ext uri="{FF2B5EF4-FFF2-40B4-BE49-F238E27FC236}">
                <a16:creationId xmlns:a16="http://schemas.microsoft.com/office/drawing/2014/main" id="{63E40883-553C-572A-0E32-C4F9525D5004}"/>
              </a:ext>
            </a:extLst>
          </p:cNvPr>
          <p:cNvSpPr txBox="1"/>
          <p:nvPr/>
        </p:nvSpPr>
        <p:spPr>
          <a:xfrm>
            <a:off x="2680706" y="4279818"/>
            <a:ext cx="918060" cy="523685"/>
          </a:xfrm>
          <a:prstGeom prst="rect">
            <a:avLst/>
          </a:prstGeom>
        </p:spPr>
        <p:txBody>
          <a:bodyPr lIns="0" tIns="0" rIns="0" bIns="0" rtlCol="0" anchor="t">
            <a:spAutoFit/>
          </a:bodyPr>
          <a:lstStyle/>
          <a:p>
            <a:pPr algn="ctr">
              <a:lnSpc>
                <a:spcPts val="4000"/>
              </a:lnSpc>
            </a:pPr>
            <a:r>
              <a:rPr lang="en-US" sz="3448">
                <a:solidFill>
                  <a:srgbClr val="F3F3F2"/>
                </a:solidFill>
                <a:latin typeface="Tomorrow"/>
                <a:ea typeface="Tomorrow"/>
                <a:cs typeface="Tomorrow"/>
                <a:sym typeface="Tomorrow"/>
              </a:rPr>
              <a:t>01</a:t>
            </a:r>
          </a:p>
        </p:txBody>
      </p:sp>
      <p:sp>
        <p:nvSpPr>
          <p:cNvPr id="52" name="TextBox 19">
            <a:extLst>
              <a:ext uri="{FF2B5EF4-FFF2-40B4-BE49-F238E27FC236}">
                <a16:creationId xmlns:a16="http://schemas.microsoft.com/office/drawing/2014/main" id="{0C6A10AD-D843-46E7-4E1A-20474178DC86}"/>
              </a:ext>
            </a:extLst>
          </p:cNvPr>
          <p:cNvSpPr txBox="1"/>
          <p:nvPr/>
        </p:nvSpPr>
        <p:spPr>
          <a:xfrm>
            <a:off x="2680706" y="5938533"/>
            <a:ext cx="918060" cy="523685"/>
          </a:xfrm>
          <a:prstGeom prst="rect">
            <a:avLst/>
          </a:prstGeom>
        </p:spPr>
        <p:txBody>
          <a:bodyPr lIns="0" tIns="0" rIns="0" bIns="0" rtlCol="0" anchor="t">
            <a:spAutoFit/>
          </a:bodyPr>
          <a:lstStyle/>
          <a:p>
            <a:pPr algn="ctr">
              <a:lnSpc>
                <a:spcPts val="4000"/>
              </a:lnSpc>
            </a:pPr>
            <a:r>
              <a:rPr lang="en-US" sz="3448">
                <a:solidFill>
                  <a:srgbClr val="F3F3F2"/>
                </a:solidFill>
                <a:latin typeface="Tomorrow"/>
                <a:ea typeface="Tomorrow"/>
                <a:cs typeface="Tomorrow"/>
                <a:sym typeface="Tomorrow"/>
              </a:rPr>
              <a:t>02</a:t>
            </a:r>
          </a:p>
        </p:txBody>
      </p:sp>
      <p:sp>
        <p:nvSpPr>
          <p:cNvPr id="2" name="TextBox 25">
            <a:extLst>
              <a:ext uri="{FF2B5EF4-FFF2-40B4-BE49-F238E27FC236}">
                <a16:creationId xmlns:a16="http://schemas.microsoft.com/office/drawing/2014/main" id="{01C352BE-090A-1857-3A4B-0A94F905C9F5}"/>
              </a:ext>
            </a:extLst>
          </p:cNvPr>
          <p:cNvSpPr txBox="1"/>
          <p:nvPr/>
        </p:nvSpPr>
        <p:spPr>
          <a:xfrm>
            <a:off x="4143414" y="7523707"/>
            <a:ext cx="10211257" cy="366767"/>
          </a:xfrm>
          <a:prstGeom prst="rect">
            <a:avLst/>
          </a:prstGeom>
        </p:spPr>
        <p:txBody>
          <a:bodyPr wrap="square"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Implementing structured review cycles </a:t>
            </a:r>
          </a:p>
        </p:txBody>
      </p:sp>
      <p:grpSp>
        <p:nvGrpSpPr>
          <p:cNvPr id="3" name="Group 5">
            <a:extLst>
              <a:ext uri="{FF2B5EF4-FFF2-40B4-BE49-F238E27FC236}">
                <a16:creationId xmlns:a16="http://schemas.microsoft.com/office/drawing/2014/main" id="{2372820B-2EFF-C7B1-B0D3-E65D48A712A8}"/>
              </a:ext>
            </a:extLst>
          </p:cNvPr>
          <p:cNvGrpSpPr/>
          <p:nvPr/>
        </p:nvGrpSpPr>
        <p:grpSpPr>
          <a:xfrm>
            <a:off x="2624704" y="7287687"/>
            <a:ext cx="1030065" cy="1030065"/>
            <a:chOff x="0" y="0"/>
            <a:chExt cx="812800" cy="812800"/>
          </a:xfrm>
        </p:grpSpPr>
        <p:sp>
          <p:nvSpPr>
            <p:cNvPr id="4" name="Freeform 6">
              <a:extLst>
                <a:ext uri="{FF2B5EF4-FFF2-40B4-BE49-F238E27FC236}">
                  <a16:creationId xmlns:a16="http://schemas.microsoft.com/office/drawing/2014/main" id="{F30B405B-048D-B262-7706-770DEC99888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5" name="TextBox 7">
              <a:extLst>
                <a:ext uri="{FF2B5EF4-FFF2-40B4-BE49-F238E27FC236}">
                  <a16:creationId xmlns:a16="http://schemas.microsoft.com/office/drawing/2014/main" id="{2CA5D482-B149-2240-C613-B12501090598}"/>
                </a:ext>
              </a:extLst>
            </p:cNvPr>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sp>
        <p:nvSpPr>
          <p:cNvPr id="6" name="TextBox 19">
            <a:extLst>
              <a:ext uri="{FF2B5EF4-FFF2-40B4-BE49-F238E27FC236}">
                <a16:creationId xmlns:a16="http://schemas.microsoft.com/office/drawing/2014/main" id="{5729AB60-E8DA-0715-A831-F60024B33CB3}"/>
              </a:ext>
            </a:extLst>
          </p:cNvPr>
          <p:cNvSpPr txBox="1"/>
          <p:nvPr/>
        </p:nvSpPr>
        <p:spPr>
          <a:xfrm>
            <a:off x="2680706" y="7540877"/>
            <a:ext cx="918060" cy="523685"/>
          </a:xfrm>
          <a:prstGeom prst="rect">
            <a:avLst/>
          </a:prstGeom>
        </p:spPr>
        <p:txBody>
          <a:bodyPr lIns="0" tIns="0" rIns="0" bIns="0" rtlCol="0" anchor="t">
            <a:spAutoFit/>
          </a:bodyPr>
          <a:lstStyle/>
          <a:p>
            <a:pPr algn="ctr">
              <a:lnSpc>
                <a:spcPts val="4000"/>
              </a:lnSpc>
            </a:pPr>
            <a:r>
              <a:rPr lang="en-US" sz="3448" dirty="0">
                <a:solidFill>
                  <a:srgbClr val="F3F3F2"/>
                </a:solidFill>
                <a:latin typeface="Tomorrow"/>
                <a:ea typeface="Tomorrow"/>
                <a:cs typeface="Tomorrow"/>
                <a:sym typeface="Tomorrow"/>
              </a:rPr>
              <a:t>03</a:t>
            </a:r>
          </a:p>
        </p:txBody>
      </p:sp>
    </p:spTree>
    <p:extLst>
      <p:ext uri="{BB962C8B-B14F-4D97-AF65-F5344CB8AC3E}">
        <p14:creationId xmlns:p14="http://schemas.microsoft.com/office/powerpoint/2010/main" val="218714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D232D"/>
        </a:solidFill>
        <a:effectLst/>
      </p:bgPr>
    </p:bg>
    <p:spTree>
      <p:nvGrpSpPr>
        <p:cNvPr id="1" name="">
          <a:extLst>
            <a:ext uri="{FF2B5EF4-FFF2-40B4-BE49-F238E27FC236}">
              <a16:creationId xmlns:a16="http://schemas.microsoft.com/office/drawing/2014/main" id="{4B01B4F1-1E3F-84EC-F7E7-F8354FB847C7}"/>
            </a:ext>
          </a:extLst>
        </p:cNvPr>
        <p:cNvGrpSpPr/>
        <p:nvPr/>
      </p:nvGrpSpPr>
      <p:grpSpPr>
        <a:xfrm>
          <a:off x="0" y="0"/>
          <a:ext cx="0" cy="0"/>
          <a:chOff x="0" y="0"/>
          <a:chExt cx="0" cy="0"/>
        </a:xfrm>
      </p:grpSpPr>
      <p:grpSp>
        <p:nvGrpSpPr>
          <p:cNvPr id="11" name="Group 11">
            <a:extLst>
              <a:ext uri="{FF2B5EF4-FFF2-40B4-BE49-F238E27FC236}">
                <a16:creationId xmlns:a16="http://schemas.microsoft.com/office/drawing/2014/main" id="{E511BAB7-1E9F-CF6F-F868-D1F8A370A809}"/>
              </a:ext>
            </a:extLst>
          </p:cNvPr>
          <p:cNvGrpSpPr/>
          <p:nvPr/>
        </p:nvGrpSpPr>
        <p:grpSpPr>
          <a:xfrm>
            <a:off x="9256912" y="11163300"/>
            <a:ext cx="4729289" cy="7171094"/>
            <a:chOff x="0" y="0"/>
            <a:chExt cx="470211" cy="712988"/>
          </a:xfrm>
        </p:grpSpPr>
        <p:sp>
          <p:nvSpPr>
            <p:cNvPr id="12" name="Freeform 12">
              <a:extLst>
                <a:ext uri="{FF2B5EF4-FFF2-40B4-BE49-F238E27FC236}">
                  <a16:creationId xmlns:a16="http://schemas.microsoft.com/office/drawing/2014/main" id="{2CFCD702-836A-2C19-B35D-7AE036D7FE56}"/>
                </a:ext>
              </a:extLst>
            </p:cNvPr>
            <p:cNvSpPr/>
            <p:nvPr/>
          </p:nvSpPr>
          <p:spPr>
            <a:xfrm>
              <a:off x="0" y="0"/>
              <a:ext cx="470211" cy="712988"/>
            </a:xfrm>
            <a:custGeom>
              <a:avLst/>
              <a:gdLst/>
              <a:ahLst/>
              <a:cxnLst/>
              <a:rect l="l" t="t" r="r" b="b"/>
              <a:pathLst>
                <a:path w="470211" h="712988">
                  <a:moveTo>
                    <a:pt x="203200" y="0"/>
                  </a:moveTo>
                  <a:lnTo>
                    <a:pt x="470211" y="0"/>
                  </a:lnTo>
                  <a:lnTo>
                    <a:pt x="267011" y="712988"/>
                  </a:lnTo>
                  <a:lnTo>
                    <a:pt x="0" y="712988"/>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13" name="TextBox 13">
              <a:extLst>
                <a:ext uri="{FF2B5EF4-FFF2-40B4-BE49-F238E27FC236}">
                  <a16:creationId xmlns:a16="http://schemas.microsoft.com/office/drawing/2014/main" id="{59FDF233-210E-FEC7-68E7-210F6F6F5149}"/>
                </a:ext>
              </a:extLst>
            </p:cNvPr>
            <p:cNvSpPr txBox="1"/>
            <p:nvPr/>
          </p:nvSpPr>
          <p:spPr>
            <a:xfrm>
              <a:off x="101600" y="-57150"/>
              <a:ext cx="267011" cy="770138"/>
            </a:xfrm>
            <a:prstGeom prst="rect">
              <a:avLst/>
            </a:prstGeom>
          </p:spPr>
          <p:txBody>
            <a:bodyPr lIns="50800" tIns="50800" rIns="50800" bIns="50800" rtlCol="0" anchor="ctr"/>
            <a:lstStyle/>
            <a:p>
              <a:pPr algn="ctr">
                <a:lnSpc>
                  <a:spcPts val="2803"/>
                </a:lnSpc>
              </a:pPr>
              <a:endParaRPr/>
            </a:p>
          </p:txBody>
        </p:sp>
      </p:grpSp>
      <p:grpSp>
        <p:nvGrpSpPr>
          <p:cNvPr id="14" name="Group 14">
            <a:extLst>
              <a:ext uri="{FF2B5EF4-FFF2-40B4-BE49-F238E27FC236}">
                <a16:creationId xmlns:a16="http://schemas.microsoft.com/office/drawing/2014/main" id="{C867A909-6C2B-E46B-2781-E97AC6119AD7}"/>
              </a:ext>
            </a:extLst>
          </p:cNvPr>
          <p:cNvGrpSpPr/>
          <p:nvPr/>
        </p:nvGrpSpPr>
        <p:grpSpPr>
          <a:xfrm>
            <a:off x="11621557" y="-7237707"/>
            <a:ext cx="4082444" cy="6497124"/>
            <a:chOff x="0" y="0"/>
            <a:chExt cx="474358" cy="754931"/>
          </a:xfrm>
        </p:grpSpPr>
        <p:sp>
          <p:nvSpPr>
            <p:cNvPr id="15" name="Freeform 15">
              <a:extLst>
                <a:ext uri="{FF2B5EF4-FFF2-40B4-BE49-F238E27FC236}">
                  <a16:creationId xmlns:a16="http://schemas.microsoft.com/office/drawing/2014/main" id="{076E34FC-0C59-535C-77D0-8C7C399F2646}"/>
                </a:ext>
              </a:extLst>
            </p:cNvPr>
            <p:cNvSpPr/>
            <p:nvPr/>
          </p:nvSpPr>
          <p:spPr>
            <a:xfrm>
              <a:off x="0" y="0"/>
              <a:ext cx="474358" cy="754931"/>
            </a:xfrm>
            <a:custGeom>
              <a:avLst/>
              <a:gdLst/>
              <a:ahLst/>
              <a:cxnLst/>
              <a:rect l="l" t="t" r="r" b="b"/>
              <a:pathLst>
                <a:path w="474358" h="754931">
                  <a:moveTo>
                    <a:pt x="203200" y="0"/>
                  </a:moveTo>
                  <a:lnTo>
                    <a:pt x="474358" y="0"/>
                  </a:lnTo>
                  <a:lnTo>
                    <a:pt x="271158" y="754931"/>
                  </a:lnTo>
                  <a:lnTo>
                    <a:pt x="0" y="754931"/>
                  </a:lnTo>
                  <a:lnTo>
                    <a:pt x="203200" y="0"/>
                  </a:lnTo>
                  <a:close/>
                </a:path>
              </a:pathLst>
            </a:custGeom>
            <a:gradFill rotWithShape="1">
              <a:gsLst>
                <a:gs pos="0">
                  <a:srgbClr val="A3D7D8">
                    <a:alpha val="100000"/>
                  </a:srgbClr>
                </a:gs>
                <a:gs pos="100000">
                  <a:srgbClr val="489EAB">
                    <a:alpha val="100000"/>
                  </a:srgbClr>
                </a:gs>
              </a:gsLst>
              <a:lin ang="2700000"/>
            </a:gradFill>
            <a:ln w="12700">
              <a:solidFill>
                <a:srgbClr val="000000"/>
              </a:solidFill>
            </a:ln>
          </p:spPr>
          <p:txBody>
            <a:bodyPr/>
            <a:lstStyle/>
            <a:p>
              <a:endParaRPr lang="en-US"/>
            </a:p>
          </p:txBody>
        </p:sp>
      </p:grpSp>
      <p:grpSp>
        <p:nvGrpSpPr>
          <p:cNvPr id="16" name="Group 16">
            <a:extLst>
              <a:ext uri="{FF2B5EF4-FFF2-40B4-BE49-F238E27FC236}">
                <a16:creationId xmlns:a16="http://schemas.microsoft.com/office/drawing/2014/main" id="{17DE7449-B89E-03AB-D8FA-20DCD79A838B}"/>
              </a:ext>
            </a:extLst>
          </p:cNvPr>
          <p:cNvGrpSpPr/>
          <p:nvPr/>
        </p:nvGrpSpPr>
        <p:grpSpPr>
          <a:xfrm>
            <a:off x="21945600" y="1894938"/>
            <a:ext cx="4082444" cy="6497124"/>
            <a:chOff x="0" y="0"/>
            <a:chExt cx="474358" cy="754931"/>
          </a:xfrm>
        </p:grpSpPr>
        <p:sp>
          <p:nvSpPr>
            <p:cNvPr id="17" name="Freeform 17">
              <a:extLst>
                <a:ext uri="{FF2B5EF4-FFF2-40B4-BE49-F238E27FC236}">
                  <a16:creationId xmlns:a16="http://schemas.microsoft.com/office/drawing/2014/main" id="{F8CF5E2B-60D6-2666-4772-FD9191CD3F69}"/>
                </a:ext>
              </a:extLst>
            </p:cNvPr>
            <p:cNvSpPr/>
            <p:nvPr/>
          </p:nvSpPr>
          <p:spPr>
            <a:xfrm>
              <a:off x="0" y="0"/>
              <a:ext cx="474358" cy="754931"/>
            </a:xfrm>
            <a:custGeom>
              <a:avLst/>
              <a:gdLst/>
              <a:ahLst/>
              <a:cxnLst/>
              <a:rect l="l" t="t" r="r" b="b"/>
              <a:pathLst>
                <a:path w="474358" h="754931">
                  <a:moveTo>
                    <a:pt x="203200" y="0"/>
                  </a:moveTo>
                  <a:lnTo>
                    <a:pt x="474358" y="0"/>
                  </a:lnTo>
                  <a:lnTo>
                    <a:pt x="271158" y="754931"/>
                  </a:lnTo>
                  <a:lnTo>
                    <a:pt x="0" y="754931"/>
                  </a:lnTo>
                  <a:lnTo>
                    <a:pt x="203200" y="0"/>
                  </a:lnTo>
                  <a:close/>
                </a:path>
              </a:pathLst>
            </a:custGeom>
            <a:gradFill rotWithShape="1">
              <a:gsLst>
                <a:gs pos="0">
                  <a:srgbClr val="A3D7D8">
                    <a:alpha val="100000"/>
                  </a:srgbClr>
                </a:gs>
                <a:gs pos="100000">
                  <a:srgbClr val="489EAB">
                    <a:alpha val="100000"/>
                  </a:srgbClr>
                </a:gs>
              </a:gsLst>
              <a:lin ang="2700000"/>
            </a:gradFill>
            <a:ln w="12700">
              <a:solidFill>
                <a:srgbClr val="000000"/>
              </a:solidFill>
            </a:ln>
          </p:spPr>
          <p:txBody>
            <a:bodyPr/>
            <a:lstStyle/>
            <a:p>
              <a:endParaRPr lang="en-US"/>
            </a:p>
          </p:txBody>
        </p:sp>
      </p:grpSp>
      <p:sp>
        <p:nvSpPr>
          <p:cNvPr id="27" name="TextBox 27">
            <a:extLst>
              <a:ext uri="{FF2B5EF4-FFF2-40B4-BE49-F238E27FC236}">
                <a16:creationId xmlns:a16="http://schemas.microsoft.com/office/drawing/2014/main" id="{2A1B383B-258B-7889-AC00-F46A563561B9}"/>
              </a:ext>
            </a:extLst>
          </p:cNvPr>
          <p:cNvSpPr txBox="1"/>
          <p:nvPr/>
        </p:nvSpPr>
        <p:spPr>
          <a:xfrm>
            <a:off x="2698714" y="1371485"/>
            <a:ext cx="9424664" cy="795089"/>
          </a:xfrm>
          <a:prstGeom prst="rect">
            <a:avLst/>
          </a:prstGeom>
        </p:spPr>
        <p:txBody>
          <a:bodyPr lIns="0" tIns="0" rIns="0" bIns="0" rtlCol="0" anchor="t">
            <a:spAutoFit/>
          </a:bodyPr>
          <a:lstStyle/>
          <a:p>
            <a:pPr algn="l">
              <a:lnSpc>
                <a:spcPts val="6214"/>
              </a:lnSpc>
            </a:pPr>
            <a:r>
              <a:rPr lang="en-US" sz="5357" dirty="0">
                <a:solidFill>
                  <a:srgbClr val="F3F3F2"/>
                </a:solidFill>
                <a:latin typeface="Tomorrow"/>
                <a:ea typeface="Tomorrow"/>
                <a:cs typeface="Tomorrow"/>
                <a:sym typeface="Tomorrow"/>
              </a:rPr>
              <a:t>AI-assisted validation tools</a:t>
            </a:r>
          </a:p>
        </p:txBody>
      </p:sp>
      <p:grpSp>
        <p:nvGrpSpPr>
          <p:cNvPr id="21" name="Group 2">
            <a:extLst>
              <a:ext uri="{FF2B5EF4-FFF2-40B4-BE49-F238E27FC236}">
                <a16:creationId xmlns:a16="http://schemas.microsoft.com/office/drawing/2014/main" id="{FB7C510A-8E33-9078-B31E-769CD1C7A351}"/>
              </a:ext>
            </a:extLst>
          </p:cNvPr>
          <p:cNvGrpSpPr/>
          <p:nvPr/>
        </p:nvGrpSpPr>
        <p:grpSpPr>
          <a:xfrm rot="5400000">
            <a:off x="17334476" y="3325783"/>
            <a:ext cx="5744070" cy="6765450"/>
            <a:chOff x="0" y="0"/>
            <a:chExt cx="455234" cy="536182"/>
          </a:xfrm>
        </p:grpSpPr>
        <p:sp>
          <p:nvSpPr>
            <p:cNvPr id="22" name="Freeform 3">
              <a:extLst>
                <a:ext uri="{FF2B5EF4-FFF2-40B4-BE49-F238E27FC236}">
                  <a16:creationId xmlns:a16="http://schemas.microsoft.com/office/drawing/2014/main" id="{24246560-5376-FB36-07CF-43C3682F2AA3}"/>
                </a:ext>
              </a:extLst>
            </p:cNvPr>
            <p:cNvSpPr/>
            <p:nvPr/>
          </p:nvSpPr>
          <p:spPr>
            <a:xfrm>
              <a:off x="0" y="0"/>
              <a:ext cx="455234" cy="536182"/>
            </a:xfrm>
            <a:custGeom>
              <a:avLst/>
              <a:gdLst/>
              <a:ahLst/>
              <a:cxnLst/>
              <a:rect l="l" t="t" r="r" b="b"/>
              <a:pathLst>
                <a:path w="455234" h="536182">
                  <a:moveTo>
                    <a:pt x="203200" y="0"/>
                  </a:moveTo>
                  <a:lnTo>
                    <a:pt x="455234" y="0"/>
                  </a:lnTo>
                  <a:lnTo>
                    <a:pt x="252034" y="536182"/>
                  </a:lnTo>
                  <a:lnTo>
                    <a:pt x="0" y="536182"/>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23" name="TextBox 4">
              <a:extLst>
                <a:ext uri="{FF2B5EF4-FFF2-40B4-BE49-F238E27FC236}">
                  <a16:creationId xmlns:a16="http://schemas.microsoft.com/office/drawing/2014/main" id="{66B4CD17-F991-2AA9-FDA9-9E7D828A62E6}"/>
                </a:ext>
              </a:extLst>
            </p:cNvPr>
            <p:cNvSpPr txBox="1"/>
            <p:nvPr/>
          </p:nvSpPr>
          <p:spPr>
            <a:xfrm>
              <a:off x="101600" y="-57150"/>
              <a:ext cx="252034" cy="593332"/>
            </a:xfrm>
            <a:prstGeom prst="rect">
              <a:avLst/>
            </a:prstGeom>
          </p:spPr>
          <p:txBody>
            <a:bodyPr lIns="50800" tIns="50800" rIns="50800" bIns="50800" rtlCol="0" anchor="ctr"/>
            <a:lstStyle/>
            <a:p>
              <a:pPr algn="ctr">
                <a:lnSpc>
                  <a:spcPts val="2803"/>
                </a:lnSpc>
              </a:pPr>
              <a:endParaRPr/>
            </a:p>
          </p:txBody>
        </p:sp>
      </p:grpSp>
      <p:grpSp>
        <p:nvGrpSpPr>
          <p:cNvPr id="28" name="Group 5">
            <a:extLst>
              <a:ext uri="{FF2B5EF4-FFF2-40B4-BE49-F238E27FC236}">
                <a16:creationId xmlns:a16="http://schemas.microsoft.com/office/drawing/2014/main" id="{CFBF9A66-FA51-6E48-8B74-C3292253F572}"/>
              </a:ext>
            </a:extLst>
          </p:cNvPr>
          <p:cNvGrpSpPr/>
          <p:nvPr/>
        </p:nvGrpSpPr>
        <p:grpSpPr>
          <a:xfrm rot="5400000">
            <a:off x="15790365" y="-887740"/>
            <a:ext cx="5744070" cy="6765450"/>
            <a:chOff x="0" y="0"/>
            <a:chExt cx="455234" cy="536182"/>
          </a:xfrm>
        </p:grpSpPr>
        <p:sp>
          <p:nvSpPr>
            <p:cNvPr id="29" name="Freeform 6">
              <a:extLst>
                <a:ext uri="{FF2B5EF4-FFF2-40B4-BE49-F238E27FC236}">
                  <a16:creationId xmlns:a16="http://schemas.microsoft.com/office/drawing/2014/main" id="{C8B97C1E-C6DC-7213-180D-A60F7250DE1C}"/>
                </a:ext>
              </a:extLst>
            </p:cNvPr>
            <p:cNvSpPr/>
            <p:nvPr/>
          </p:nvSpPr>
          <p:spPr>
            <a:xfrm>
              <a:off x="0" y="0"/>
              <a:ext cx="455234" cy="536182"/>
            </a:xfrm>
            <a:custGeom>
              <a:avLst/>
              <a:gdLst/>
              <a:ahLst/>
              <a:cxnLst/>
              <a:rect l="l" t="t" r="r" b="b"/>
              <a:pathLst>
                <a:path w="455234" h="536182">
                  <a:moveTo>
                    <a:pt x="203200" y="0"/>
                  </a:moveTo>
                  <a:lnTo>
                    <a:pt x="455234" y="0"/>
                  </a:lnTo>
                  <a:lnTo>
                    <a:pt x="252034" y="536182"/>
                  </a:lnTo>
                  <a:lnTo>
                    <a:pt x="0" y="536182"/>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30" name="TextBox 7">
              <a:extLst>
                <a:ext uri="{FF2B5EF4-FFF2-40B4-BE49-F238E27FC236}">
                  <a16:creationId xmlns:a16="http://schemas.microsoft.com/office/drawing/2014/main" id="{F0B17176-91DA-9C80-2E82-F79BDF26C422}"/>
                </a:ext>
              </a:extLst>
            </p:cNvPr>
            <p:cNvSpPr txBox="1"/>
            <p:nvPr/>
          </p:nvSpPr>
          <p:spPr>
            <a:xfrm>
              <a:off x="101600" y="-57150"/>
              <a:ext cx="252034" cy="593332"/>
            </a:xfrm>
            <a:prstGeom prst="rect">
              <a:avLst/>
            </a:prstGeom>
          </p:spPr>
          <p:txBody>
            <a:bodyPr lIns="50800" tIns="50800" rIns="50800" bIns="50800" rtlCol="0" anchor="ctr"/>
            <a:lstStyle/>
            <a:p>
              <a:pPr algn="ctr">
                <a:lnSpc>
                  <a:spcPts val="2803"/>
                </a:lnSpc>
              </a:pPr>
              <a:endParaRPr/>
            </a:p>
          </p:txBody>
        </p:sp>
      </p:grpSp>
      <p:sp>
        <p:nvSpPr>
          <p:cNvPr id="37" name="TextBox 24">
            <a:extLst>
              <a:ext uri="{FF2B5EF4-FFF2-40B4-BE49-F238E27FC236}">
                <a16:creationId xmlns:a16="http://schemas.microsoft.com/office/drawing/2014/main" id="{478059D0-35C3-E0C7-2582-8FE186BFD5DB}"/>
              </a:ext>
            </a:extLst>
          </p:cNvPr>
          <p:cNvSpPr txBox="1"/>
          <p:nvPr/>
        </p:nvSpPr>
        <p:spPr>
          <a:xfrm>
            <a:off x="4168814" y="4378976"/>
            <a:ext cx="8795515" cy="366767"/>
          </a:xfrm>
          <a:prstGeom prst="rect">
            <a:avLst/>
          </a:prstGeom>
        </p:spPr>
        <p:txBody>
          <a:bodyPr wrap="square"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Using AI to review content instead of just generating it</a:t>
            </a:r>
          </a:p>
        </p:txBody>
      </p:sp>
      <p:sp>
        <p:nvSpPr>
          <p:cNvPr id="38" name="TextBox 25">
            <a:extLst>
              <a:ext uri="{FF2B5EF4-FFF2-40B4-BE49-F238E27FC236}">
                <a16:creationId xmlns:a16="http://schemas.microsoft.com/office/drawing/2014/main" id="{EF6565BF-119E-2A86-853A-B381A1245644}"/>
              </a:ext>
            </a:extLst>
          </p:cNvPr>
          <p:cNvSpPr txBox="1"/>
          <p:nvPr/>
        </p:nvSpPr>
        <p:spPr>
          <a:xfrm>
            <a:off x="4143414" y="6020782"/>
            <a:ext cx="10211257" cy="366767"/>
          </a:xfrm>
          <a:prstGeom prst="rect">
            <a:avLst/>
          </a:prstGeom>
        </p:spPr>
        <p:txBody>
          <a:bodyPr wrap="square"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Automating checks for consistency, completeness, and accuracy</a:t>
            </a:r>
          </a:p>
        </p:txBody>
      </p:sp>
      <p:grpSp>
        <p:nvGrpSpPr>
          <p:cNvPr id="45" name="Group 2">
            <a:extLst>
              <a:ext uri="{FF2B5EF4-FFF2-40B4-BE49-F238E27FC236}">
                <a16:creationId xmlns:a16="http://schemas.microsoft.com/office/drawing/2014/main" id="{0D033E74-32DC-82F7-2D65-6098CD4C50B1}"/>
              </a:ext>
            </a:extLst>
          </p:cNvPr>
          <p:cNvGrpSpPr/>
          <p:nvPr/>
        </p:nvGrpSpPr>
        <p:grpSpPr>
          <a:xfrm>
            <a:off x="2624704" y="4126047"/>
            <a:ext cx="1030065" cy="1030065"/>
            <a:chOff x="0" y="0"/>
            <a:chExt cx="812800" cy="812800"/>
          </a:xfrm>
        </p:grpSpPr>
        <p:sp>
          <p:nvSpPr>
            <p:cNvPr id="46" name="Freeform 3">
              <a:extLst>
                <a:ext uri="{FF2B5EF4-FFF2-40B4-BE49-F238E27FC236}">
                  <a16:creationId xmlns:a16="http://schemas.microsoft.com/office/drawing/2014/main" id="{D91EB5EA-36BE-C08A-DDE8-EB6BA941EEC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47" name="TextBox 4">
              <a:extLst>
                <a:ext uri="{FF2B5EF4-FFF2-40B4-BE49-F238E27FC236}">
                  <a16:creationId xmlns:a16="http://schemas.microsoft.com/office/drawing/2014/main" id="{D87FC9ED-582D-3352-116E-AD7D970DFE34}"/>
                </a:ext>
              </a:extLst>
            </p:cNvPr>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grpSp>
        <p:nvGrpSpPr>
          <p:cNvPr id="48" name="Group 5">
            <a:extLst>
              <a:ext uri="{FF2B5EF4-FFF2-40B4-BE49-F238E27FC236}">
                <a16:creationId xmlns:a16="http://schemas.microsoft.com/office/drawing/2014/main" id="{5318053F-8023-2621-1EB3-0168E2E9B98B}"/>
              </a:ext>
            </a:extLst>
          </p:cNvPr>
          <p:cNvGrpSpPr/>
          <p:nvPr/>
        </p:nvGrpSpPr>
        <p:grpSpPr>
          <a:xfrm>
            <a:off x="2624704" y="5784762"/>
            <a:ext cx="1030065" cy="1030065"/>
            <a:chOff x="0" y="0"/>
            <a:chExt cx="812800" cy="812800"/>
          </a:xfrm>
        </p:grpSpPr>
        <p:sp>
          <p:nvSpPr>
            <p:cNvPr id="49" name="Freeform 6">
              <a:extLst>
                <a:ext uri="{FF2B5EF4-FFF2-40B4-BE49-F238E27FC236}">
                  <a16:creationId xmlns:a16="http://schemas.microsoft.com/office/drawing/2014/main" id="{922CFB8C-4690-3706-951A-83999DDFC31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50" name="TextBox 7">
              <a:extLst>
                <a:ext uri="{FF2B5EF4-FFF2-40B4-BE49-F238E27FC236}">
                  <a16:creationId xmlns:a16="http://schemas.microsoft.com/office/drawing/2014/main" id="{4FAA3F5A-7D82-DFA1-6BB6-DA0A646E3C93}"/>
                </a:ext>
              </a:extLst>
            </p:cNvPr>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sp>
        <p:nvSpPr>
          <p:cNvPr id="51" name="TextBox 18">
            <a:extLst>
              <a:ext uri="{FF2B5EF4-FFF2-40B4-BE49-F238E27FC236}">
                <a16:creationId xmlns:a16="http://schemas.microsoft.com/office/drawing/2014/main" id="{1A8274F3-2504-3BD3-5A11-239B99EF0662}"/>
              </a:ext>
            </a:extLst>
          </p:cNvPr>
          <p:cNvSpPr txBox="1"/>
          <p:nvPr/>
        </p:nvSpPr>
        <p:spPr>
          <a:xfrm>
            <a:off x="2680706" y="4379237"/>
            <a:ext cx="918060" cy="523685"/>
          </a:xfrm>
          <a:prstGeom prst="rect">
            <a:avLst/>
          </a:prstGeom>
        </p:spPr>
        <p:txBody>
          <a:bodyPr lIns="0" tIns="0" rIns="0" bIns="0" rtlCol="0" anchor="t">
            <a:spAutoFit/>
          </a:bodyPr>
          <a:lstStyle/>
          <a:p>
            <a:pPr algn="ctr">
              <a:lnSpc>
                <a:spcPts val="4000"/>
              </a:lnSpc>
            </a:pPr>
            <a:r>
              <a:rPr lang="en-US" sz="3448">
                <a:solidFill>
                  <a:srgbClr val="F3F3F2"/>
                </a:solidFill>
                <a:latin typeface="Tomorrow"/>
                <a:ea typeface="Tomorrow"/>
                <a:cs typeface="Tomorrow"/>
                <a:sym typeface="Tomorrow"/>
              </a:rPr>
              <a:t>01</a:t>
            </a:r>
          </a:p>
        </p:txBody>
      </p:sp>
      <p:sp>
        <p:nvSpPr>
          <p:cNvPr id="52" name="TextBox 19">
            <a:extLst>
              <a:ext uri="{FF2B5EF4-FFF2-40B4-BE49-F238E27FC236}">
                <a16:creationId xmlns:a16="http://schemas.microsoft.com/office/drawing/2014/main" id="{BBE12462-A16B-4CDD-06A4-00C9958E5FD8}"/>
              </a:ext>
            </a:extLst>
          </p:cNvPr>
          <p:cNvSpPr txBox="1"/>
          <p:nvPr/>
        </p:nvSpPr>
        <p:spPr>
          <a:xfrm>
            <a:off x="2680706" y="6037952"/>
            <a:ext cx="918060" cy="523685"/>
          </a:xfrm>
          <a:prstGeom prst="rect">
            <a:avLst/>
          </a:prstGeom>
        </p:spPr>
        <p:txBody>
          <a:bodyPr lIns="0" tIns="0" rIns="0" bIns="0" rtlCol="0" anchor="t">
            <a:spAutoFit/>
          </a:bodyPr>
          <a:lstStyle/>
          <a:p>
            <a:pPr algn="ctr">
              <a:lnSpc>
                <a:spcPts val="4000"/>
              </a:lnSpc>
            </a:pPr>
            <a:r>
              <a:rPr lang="en-US" sz="3448">
                <a:solidFill>
                  <a:srgbClr val="F3F3F2"/>
                </a:solidFill>
                <a:latin typeface="Tomorrow"/>
                <a:ea typeface="Tomorrow"/>
                <a:cs typeface="Tomorrow"/>
                <a:sym typeface="Tomorrow"/>
              </a:rPr>
              <a:t>02</a:t>
            </a:r>
          </a:p>
        </p:txBody>
      </p:sp>
    </p:spTree>
    <p:extLst>
      <p:ext uri="{BB962C8B-B14F-4D97-AF65-F5344CB8AC3E}">
        <p14:creationId xmlns:p14="http://schemas.microsoft.com/office/powerpoint/2010/main" val="2498005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D232D"/>
        </a:solidFill>
        <a:effectLst/>
      </p:bgPr>
    </p:bg>
    <p:spTree>
      <p:nvGrpSpPr>
        <p:cNvPr id="1" name=""/>
        <p:cNvGrpSpPr/>
        <p:nvPr/>
      </p:nvGrpSpPr>
      <p:grpSpPr>
        <a:xfrm>
          <a:off x="0" y="0"/>
          <a:ext cx="0" cy="0"/>
          <a:chOff x="0" y="0"/>
          <a:chExt cx="0" cy="0"/>
        </a:xfrm>
      </p:grpSpPr>
      <p:grpSp>
        <p:nvGrpSpPr>
          <p:cNvPr id="2" name="Group 2"/>
          <p:cNvGrpSpPr/>
          <p:nvPr/>
        </p:nvGrpSpPr>
        <p:grpSpPr>
          <a:xfrm>
            <a:off x="2642712" y="4219244"/>
            <a:ext cx="1030065" cy="103006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4" name="TextBox 4"/>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grpSp>
        <p:nvGrpSpPr>
          <p:cNvPr id="5" name="Group 5"/>
          <p:cNvGrpSpPr/>
          <p:nvPr/>
        </p:nvGrpSpPr>
        <p:grpSpPr>
          <a:xfrm>
            <a:off x="2642712" y="5877959"/>
            <a:ext cx="1030065" cy="103006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grpSp>
        <p:nvGrpSpPr>
          <p:cNvPr id="11" name="Group 11"/>
          <p:cNvGrpSpPr/>
          <p:nvPr/>
        </p:nvGrpSpPr>
        <p:grpSpPr>
          <a:xfrm>
            <a:off x="9744247" y="-202937"/>
            <a:ext cx="5744070" cy="8996366"/>
            <a:chOff x="0" y="0"/>
            <a:chExt cx="455234" cy="712988"/>
          </a:xfrm>
        </p:grpSpPr>
        <p:sp>
          <p:nvSpPr>
            <p:cNvPr id="12" name="Freeform 12"/>
            <p:cNvSpPr/>
            <p:nvPr/>
          </p:nvSpPr>
          <p:spPr>
            <a:xfrm>
              <a:off x="0" y="0"/>
              <a:ext cx="455234" cy="712988"/>
            </a:xfrm>
            <a:custGeom>
              <a:avLst/>
              <a:gdLst/>
              <a:ahLst/>
              <a:cxnLst/>
              <a:rect l="l" t="t" r="r" b="b"/>
              <a:pathLst>
                <a:path w="455234" h="712988">
                  <a:moveTo>
                    <a:pt x="203200" y="0"/>
                  </a:moveTo>
                  <a:lnTo>
                    <a:pt x="455234" y="0"/>
                  </a:lnTo>
                  <a:lnTo>
                    <a:pt x="252034" y="712988"/>
                  </a:lnTo>
                  <a:lnTo>
                    <a:pt x="0" y="712988"/>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13" name="TextBox 13"/>
            <p:cNvSpPr txBox="1"/>
            <p:nvPr/>
          </p:nvSpPr>
          <p:spPr>
            <a:xfrm>
              <a:off x="101600" y="-57150"/>
              <a:ext cx="252034" cy="770138"/>
            </a:xfrm>
            <a:prstGeom prst="rect">
              <a:avLst/>
            </a:prstGeom>
          </p:spPr>
          <p:txBody>
            <a:bodyPr lIns="50800" tIns="50800" rIns="50800" bIns="50800" rtlCol="0" anchor="ctr"/>
            <a:lstStyle/>
            <a:p>
              <a:pPr algn="ctr">
                <a:lnSpc>
                  <a:spcPts val="2803"/>
                </a:lnSpc>
              </a:pPr>
              <a:endParaRPr/>
            </a:p>
          </p:txBody>
        </p:sp>
      </p:grpSp>
      <p:grpSp>
        <p:nvGrpSpPr>
          <p:cNvPr id="14" name="Group 14"/>
          <p:cNvGrpSpPr/>
          <p:nvPr/>
        </p:nvGrpSpPr>
        <p:grpSpPr>
          <a:xfrm>
            <a:off x="12616283" y="2489825"/>
            <a:ext cx="5671717" cy="8482024"/>
            <a:chOff x="0" y="0"/>
            <a:chExt cx="476758" cy="712988"/>
          </a:xfrm>
        </p:grpSpPr>
        <p:sp>
          <p:nvSpPr>
            <p:cNvPr id="15" name="Freeform 15"/>
            <p:cNvSpPr/>
            <p:nvPr/>
          </p:nvSpPr>
          <p:spPr>
            <a:xfrm>
              <a:off x="0" y="0"/>
              <a:ext cx="476758" cy="712988"/>
            </a:xfrm>
            <a:custGeom>
              <a:avLst/>
              <a:gdLst/>
              <a:ahLst/>
              <a:cxnLst/>
              <a:rect l="l" t="t" r="r" b="b"/>
              <a:pathLst>
                <a:path w="476758" h="712988">
                  <a:moveTo>
                    <a:pt x="203200" y="0"/>
                  </a:moveTo>
                  <a:lnTo>
                    <a:pt x="476758" y="0"/>
                  </a:lnTo>
                  <a:lnTo>
                    <a:pt x="273558" y="712988"/>
                  </a:lnTo>
                  <a:lnTo>
                    <a:pt x="0" y="712988"/>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16" name="TextBox 16"/>
            <p:cNvSpPr txBox="1"/>
            <p:nvPr/>
          </p:nvSpPr>
          <p:spPr>
            <a:xfrm>
              <a:off x="101600" y="-57150"/>
              <a:ext cx="273558" cy="770138"/>
            </a:xfrm>
            <a:prstGeom prst="rect">
              <a:avLst/>
            </a:prstGeom>
          </p:spPr>
          <p:txBody>
            <a:bodyPr lIns="50800" tIns="50800" rIns="50800" bIns="50800" rtlCol="0" anchor="ctr"/>
            <a:lstStyle/>
            <a:p>
              <a:pPr algn="ctr">
                <a:lnSpc>
                  <a:spcPts val="2803"/>
                </a:lnSpc>
              </a:pPr>
              <a:endParaRPr/>
            </a:p>
          </p:txBody>
        </p:sp>
      </p:grpSp>
      <p:sp>
        <p:nvSpPr>
          <p:cNvPr id="17" name="TextBox 17"/>
          <p:cNvSpPr txBox="1"/>
          <p:nvPr/>
        </p:nvSpPr>
        <p:spPr>
          <a:xfrm>
            <a:off x="2698714" y="4472434"/>
            <a:ext cx="918060" cy="523685"/>
          </a:xfrm>
          <a:prstGeom prst="rect">
            <a:avLst/>
          </a:prstGeom>
        </p:spPr>
        <p:txBody>
          <a:bodyPr lIns="0" tIns="0" rIns="0" bIns="0" rtlCol="0" anchor="t">
            <a:spAutoFit/>
          </a:bodyPr>
          <a:lstStyle/>
          <a:p>
            <a:pPr algn="ctr">
              <a:lnSpc>
                <a:spcPts val="4000"/>
              </a:lnSpc>
            </a:pPr>
            <a:r>
              <a:rPr lang="en-US" sz="3448">
                <a:solidFill>
                  <a:srgbClr val="F3F3F2"/>
                </a:solidFill>
                <a:latin typeface="Tomorrow"/>
                <a:ea typeface="Tomorrow"/>
                <a:cs typeface="Tomorrow"/>
                <a:sym typeface="Tomorrow"/>
              </a:rPr>
              <a:t>01</a:t>
            </a:r>
          </a:p>
        </p:txBody>
      </p:sp>
      <p:sp>
        <p:nvSpPr>
          <p:cNvPr id="18" name="TextBox 18"/>
          <p:cNvSpPr txBox="1"/>
          <p:nvPr/>
        </p:nvSpPr>
        <p:spPr>
          <a:xfrm>
            <a:off x="2698714" y="6131149"/>
            <a:ext cx="918060" cy="523685"/>
          </a:xfrm>
          <a:prstGeom prst="rect">
            <a:avLst/>
          </a:prstGeom>
        </p:spPr>
        <p:txBody>
          <a:bodyPr lIns="0" tIns="0" rIns="0" bIns="0" rtlCol="0" anchor="t">
            <a:spAutoFit/>
          </a:bodyPr>
          <a:lstStyle/>
          <a:p>
            <a:pPr algn="ctr">
              <a:lnSpc>
                <a:spcPts val="4000"/>
              </a:lnSpc>
            </a:pPr>
            <a:r>
              <a:rPr lang="en-US" sz="3448">
                <a:solidFill>
                  <a:srgbClr val="F3F3F2"/>
                </a:solidFill>
                <a:latin typeface="Tomorrow"/>
                <a:ea typeface="Tomorrow"/>
                <a:cs typeface="Tomorrow"/>
                <a:sym typeface="Tomorrow"/>
              </a:rPr>
              <a:t>02</a:t>
            </a:r>
          </a:p>
        </p:txBody>
      </p:sp>
      <p:sp>
        <p:nvSpPr>
          <p:cNvPr id="23" name="TextBox 23"/>
          <p:cNvSpPr txBox="1"/>
          <p:nvPr/>
        </p:nvSpPr>
        <p:spPr>
          <a:xfrm>
            <a:off x="4103864" y="4375604"/>
            <a:ext cx="4571196" cy="777136"/>
          </a:xfrm>
          <a:prstGeom prst="rect">
            <a:avLst/>
          </a:prstGeom>
        </p:spPr>
        <p:txBody>
          <a:bodyPr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How organizations can future-proof AI in documentation</a:t>
            </a:r>
          </a:p>
        </p:txBody>
      </p:sp>
      <p:sp>
        <p:nvSpPr>
          <p:cNvPr id="24" name="TextBox 24"/>
          <p:cNvSpPr txBox="1"/>
          <p:nvPr/>
        </p:nvSpPr>
        <p:spPr>
          <a:xfrm>
            <a:off x="4103864" y="6191522"/>
            <a:ext cx="4571196" cy="366767"/>
          </a:xfrm>
          <a:prstGeom prst="rect">
            <a:avLst/>
          </a:prstGeom>
        </p:spPr>
        <p:txBody>
          <a:bodyPr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What’s next?</a:t>
            </a:r>
          </a:p>
        </p:txBody>
      </p:sp>
      <p:sp>
        <p:nvSpPr>
          <p:cNvPr id="26" name="TextBox 26"/>
          <p:cNvSpPr txBox="1"/>
          <p:nvPr/>
        </p:nvSpPr>
        <p:spPr>
          <a:xfrm>
            <a:off x="2698714" y="1371485"/>
            <a:ext cx="8755389" cy="1590179"/>
          </a:xfrm>
          <a:prstGeom prst="rect">
            <a:avLst/>
          </a:prstGeom>
        </p:spPr>
        <p:txBody>
          <a:bodyPr lIns="0" tIns="0" rIns="0" bIns="0" rtlCol="0" anchor="t">
            <a:spAutoFit/>
          </a:bodyPr>
          <a:lstStyle/>
          <a:p>
            <a:pPr algn="l">
              <a:lnSpc>
                <a:spcPts val="6214"/>
              </a:lnSpc>
            </a:pPr>
            <a:r>
              <a:rPr lang="en-US" sz="5357" dirty="0">
                <a:solidFill>
                  <a:srgbClr val="F3F3F2"/>
                </a:solidFill>
                <a:latin typeface="Tomorrow"/>
                <a:ea typeface="Tomorrow"/>
                <a:cs typeface="Tomorrow"/>
                <a:sym typeface="Tomorrow"/>
              </a:rPr>
              <a:t>Future of AI-Assisted Content Governance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232D"/>
        </a:solidFill>
        <a:effectLst/>
      </p:bgPr>
    </p:bg>
    <p:spTree>
      <p:nvGrpSpPr>
        <p:cNvPr id="1" name="">
          <a:extLst>
            <a:ext uri="{FF2B5EF4-FFF2-40B4-BE49-F238E27FC236}">
              <a16:creationId xmlns:a16="http://schemas.microsoft.com/office/drawing/2014/main" id="{EDF2652D-DDCA-628F-9CAC-EC14F2039285}"/>
            </a:ext>
          </a:extLst>
        </p:cNvPr>
        <p:cNvGrpSpPr/>
        <p:nvPr/>
      </p:nvGrpSpPr>
      <p:grpSpPr>
        <a:xfrm>
          <a:off x="0" y="0"/>
          <a:ext cx="0" cy="0"/>
          <a:chOff x="0" y="0"/>
          <a:chExt cx="0" cy="0"/>
        </a:xfrm>
      </p:grpSpPr>
      <p:sp>
        <p:nvSpPr>
          <p:cNvPr id="12" name="Freeform 12">
            <a:extLst>
              <a:ext uri="{FF2B5EF4-FFF2-40B4-BE49-F238E27FC236}">
                <a16:creationId xmlns:a16="http://schemas.microsoft.com/office/drawing/2014/main" id="{36078EA9-3235-4D10-F2B5-E5C4B9CB0EA4}"/>
              </a:ext>
            </a:extLst>
          </p:cNvPr>
          <p:cNvSpPr/>
          <p:nvPr/>
        </p:nvSpPr>
        <p:spPr>
          <a:xfrm>
            <a:off x="9744247" y="-202937"/>
            <a:ext cx="5744070" cy="8996366"/>
          </a:xfrm>
          <a:custGeom>
            <a:avLst/>
            <a:gdLst/>
            <a:ahLst/>
            <a:cxnLst/>
            <a:rect l="l" t="t" r="r" b="b"/>
            <a:pathLst>
              <a:path w="455234" h="712988">
                <a:moveTo>
                  <a:pt x="203200" y="0"/>
                </a:moveTo>
                <a:lnTo>
                  <a:pt x="455234" y="0"/>
                </a:lnTo>
                <a:lnTo>
                  <a:pt x="252034" y="712988"/>
                </a:lnTo>
                <a:lnTo>
                  <a:pt x="0" y="712988"/>
                </a:lnTo>
                <a:lnTo>
                  <a:pt x="203200" y="0"/>
                </a:lnTo>
                <a:close/>
              </a:path>
            </a:pathLst>
          </a:custGeom>
          <a:solidFill>
            <a:srgbClr val="8BC8CC"/>
          </a:solidFill>
        </p:spPr>
        <p:txBody>
          <a:bodyPr/>
          <a:lstStyle/>
          <a:p>
            <a:endParaRPr lang="en-US"/>
          </a:p>
        </p:txBody>
      </p:sp>
      <p:grpSp>
        <p:nvGrpSpPr>
          <p:cNvPr id="14" name="Group 14">
            <a:extLst>
              <a:ext uri="{FF2B5EF4-FFF2-40B4-BE49-F238E27FC236}">
                <a16:creationId xmlns:a16="http://schemas.microsoft.com/office/drawing/2014/main" id="{5D6757E4-5AD2-6358-1429-91DD9785C681}"/>
              </a:ext>
            </a:extLst>
          </p:cNvPr>
          <p:cNvGrpSpPr/>
          <p:nvPr/>
        </p:nvGrpSpPr>
        <p:grpSpPr>
          <a:xfrm>
            <a:off x="12616283" y="2489825"/>
            <a:ext cx="5671717" cy="8482024"/>
            <a:chOff x="0" y="0"/>
            <a:chExt cx="476758" cy="712988"/>
          </a:xfrm>
        </p:grpSpPr>
        <p:sp>
          <p:nvSpPr>
            <p:cNvPr id="15" name="Freeform 15">
              <a:extLst>
                <a:ext uri="{FF2B5EF4-FFF2-40B4-BE49-F238E27FC236}">
                  <a16:creationId xmlns:a16="http://schemas.microsoft.com/office/drawing/2014/main" id="{534DBEC5-91B2-9BCC-8B1B-A37EE6168B89}"/>
                </a:ext>
              </a:extLst>
            </p:cNvPr>
            <p:cNvSpPr/>
            <p:nvPr/>
          </p:nvSpPr>
          <p:spPr>
            <a:xfrm>
              <a:off x="0" y="0"/>
              <a:ext cx="476758" cy="712988"/>
            </a:xfrm>
            <a:custGeom>
              <a:avLst/>
              <a:gdLst/>
              <a:ahLst/>
              <a:cxnLst/>
              <a:rect l="l" t="t" r="r" b="b"/>
              <a:pathLst>
                <a:path w="476758" h="712988">
                  <a:moveTo>
                    <a:pt x="203200" y="0"/>
                  </a:moveTo>
                  <a:lnTo>
                    <a:pt x="476758" y="0"/>
                  </a:lnTo>
                  <a:lnTo>
                    <a:pt x="273558" y="712988"/>
                  </a:lnTo>
                  <a:lnTo>
                    <a:pt x="0" y="712988"/>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16" name="TextBox 16">
              <a:extLst>
                <a:ext uri="{FF2B5EF4-FFF2-40B4-BE49-F238E27FC236}">
                  <a16:creationId xmlns:a16="http://schemas.microsoft.com/office/drawing/2014/main" id="{A8282E62-5545-FB4F-1319-6CAE01850F2A}"/>
                </a:ext>
              </a:extLst>
            </p:cNvPr>
            <p:cNvSpPr txBox="1"/>
            <p:nvPr/>
          </p:nvSpPr>
          <p:spPr>
            <a:xfrm>
              <a:off x="101600" y="-57150"/>
              <a:ext cx="273558" cy="770138"/>
            </a:xfrm>
            <a:prstGeom prst="rect">
              <a:avLst/>
            </a:prstGeom>
          </p:spPr>
          <p:txBody>
            <a:bodyPr lIns="50800" tIns="50800" rIns="50800" bIns="50800" rtlCol="0" anchor="ctr"/>
            <a:lstStyle/>
            <a:p>
              <a:pPr algn="ctr">
                <a:lnSpc>
                  <a:spcPts val="2803"/>
                </a:lnSpc>
              </a:pPr>
              <a:endParaRPr/>
            </a:p>
          </p:txBody>
        </p:sp>
      </p:grpSp>
      <p:sp>
        <p:nvSpPr>
          <p:cNvPr id="26" name="TextBox 26">
            <a:extLst>
              <a:ext uri="{FF2B5EF4-FFF2-40B4-BE49-F238E27FC236}">
                <a16:creationId xmlns:a16="http://schemas.microsoft.com/office/drawing/2014/main" id="{F002762F-CE20-FE40-2FA4-2642DA08362F}"/>
              </a:ext>
            </a:extLst>
          </p:cNvPr>
          <p:cNvSpPr txBox="1"/>
          <p:nvPr/>
        </p:nvSpPr>
        <p:spPr>
          <a:xfrm>
            <a:off x="2698714" y="1371485"/>
            <a:ext cx="8755389" cy="795089"/>
          </a:xfrm>
          <a:prstGeom prst="rect">
            <a:avLst/>
          </a:prstGeom>
        </p:spPr>
        <p:txBody>
          <a:bodyPr lIns="0" tIns="0" rIns="0" bIns="0" rtlCol="0" anchor="t">
            <a:spAutoFit/>
          </a:bodyPr>
          <a:lstStyle/>
          <a:p>
            <a:pPr algn="l">
              <a:lnSpc>
                <a:spcPts val="6214"/>
              </a:lnSpc>
            </a:pPr>
            <a:r>
              <a:rPr lang="en-US" sz="5357" dirty="0">
                <a:solidFill>
                  <a:srgbClr val="F3F3F2"/>
                </a:solidFill>
                <a:latin typeface="Tomorrow"/>
                <a:ea typeface="Tomorrow"/>
                <a:cs typeface="Tomorrow"/>
                <a:sym typeface="Tomorrow"/>
              </a:rPr>
              <a:t>Who am I?</a:t>
            </a:r>
          </a:p>
        </p:txBody>
      </p:sp>
      <p:sp>
        <p:nvSpPr>
          <p:cNvPr id="27" name="Rectangle 1">
            <a:extLst>
              <a:ext uri="{FF2B5EF4-FFF2-40B4-BE49-F238E27FC236}">
                <a16:creationId xmlns:a16="http://schemas.microsoft.com/office/drawing/2014/main" id="{C9EE25D6-71F4-86AF-72A8-12CCF82D0DB5}"/>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Oval 30">
            <a:extLst>
              <a:ext uri="{FF2B5EF4-FFF2-40B4-BE49-F238E27FC236}">
                <a16:creationId xmlns:a16="http://schemas.microsoft.com/office/drawing/2014/main" id="{C7EDE2B6-BAE9-7290-7A0D-0E0A62908513}"/>
              </a:ext>
            </a:extLst>
          </p:cNvPr>
          <p:cNvSpPr/>
          <p:nvPr/>
        </p:nvSpPr>
        <p:spPr>
          <a:xfrm>
            <a:off x="1887289" y="3107639"/>
            <a:ext cx="5562600" cy="5410200"/>
          </a:xfrm>
          <a:prstGeom prst="ellipse">
            <a:avLst/>
          </a:prstGeom>
          <a:solidFill>
            <a:srgbClr val="8BC8CC"/>
          </a:solidFill>
          <a:ln>
            <a:solidFill>
              <a:srgbClr val="8BC8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person wearing a floral shirt&#10;&#10;AI-generated content may be incorrect.">
            <a:extLst>
              <a:ext uri="{FF2B5EF4-FFF2-40B4-BE49-F238E27FC236}">
                <a16:creationId xmlns:a16="http://schemas.microsoft.com/office/drawing/2014/main" id="{871FE278-1265-390E-3836-CC29CEE5401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447715" y="3238500"/>
            <a:ext cx="5976774" cy="5991754"/>
          </a:xfrm>
          <a:prstGeom prst="rect">
            <a:avLst/>
          </a:prstGeom>
        </p:spPr>
      </p:pic>
    </p:spTree>
    <p:extLst>
      <p:ext uri="{BB962C8B-B14F-4D97-AF65-F5344CB8AC3E}">
        <p14:creationId xmlns:p14="http://schemas.microsoft.com/office/powerpoint/2010/main" val="1005805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D232D"/>
        </a:solidFill>
        <a:effectLst/>
      </p:bgPr>
    </p:bg>
    <p:spTree>
      <p:nvGrpSpPr>
        <p:cNvPr id="1" name="">
          <a:extLst>
            <a:ext uri="{FF2B5EF4-FFF2-40B4-BE49-F238E27FC236}">
              <a16:creationId xmlns:a16="http://schemas.microsoft.com/office/drawing/2014/main" id="{0081847C-3912-2173-9D9A-61CD237E943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66386BB-8389-4E01-BBD4-33D6C44CDCE1}"/>
              </a:ext>
            </a:extLst>
          </p:cNvPr>
          <p:cNvGrpSpPr/>
          <p:nvPr/>
        </p:nvGrpSpPr>
        <p:grpSpPr>
          <a:xfrm>
            <a:off x="2642712" y="4066844"/>
            <a:ext cx="1030065" cy="1030065"/>
            <a:chOff x="0" y="0"/>
            <a:chExt cx="812800" cy="812800"/>
          </a:xfrm>
        </p:grpSpPr>
        <p:sp>
          <p:nvSpPr>
            <p:cNvPr id="3" name="Freeform 3">
              <a:extLst>
                <a:ext uri="{FF2B5EF4-FFF2-40B4-BE49-F238E27FC236}">
                  <a16:creationId xmlns:a16="http://schemas.microsoft.com/office/drawing/2014/main" id="{C945D8C6-E0A3-27C1-76F0-90F50CE473D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4" name="TextBox 4">
              <a:extLst>
                <a:ext uri="{FF2B5EF4-FFF2-40B4-BE49-F238E27FC236}">
                  <a16:creationId xmlns:a16="http://schemas.microsoft.com/office/drawing/2014/main" id="{5C71F861-065A-55DA-EC46-4210205CD883}"/>
                </a:ext>
              </a:extLst>
            </p:cNvPr>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grpSp>
        <p:nvGrpSpPr>
          <p:cNvPr id="5" name="Group 5">
            <a:extLst>
              <a:ext uri="{FF2B5EF4-FFF2-40B4-BE49-F238E27FC236}">
                <a16:creationId xmlns:a16="http://schemas.microsoft.com/office/drawing/2014/main" id="{DCCFC230-77AF-1480-3AAC-568729AC8E7A}"/>
              </a:ext>
            </a:extLst>
          </p:cNvPr>
          <p:cNvGrpSpPr/>
          <p:nvPr/>
        </p:nvGrpSpPr>
        <p:grpSpPr>
          <a:xfrm>
            <a:off x="2642712" y="5725559"/>
            <a:ext cx="1030065" cy="1030065"/>
            <a:chOff x="0" y="0"/>
            <a:chExt cx="812800" cy="812800"/>
          </a:xfrm>
        </p:grpSpPr>
        <p:sp>
          <p:nvSpPr>
            <p:cNvPr id="6" name="Freeform 6">
              <a:extLst>
                <a:ext uri="{FF2B5EF4-FFF2-40B4-BE49-F238E27FC236}">
                  <a16:creationId xmlns:a16="http://schemas.microsoft.com/office/drawing/2014/main" id="{9DCEA4AB-1B20-D35F-6FCB-08660222E99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7" name="TextBox 7">
              <a:extLst>
                <a:ext uri="{FF2B5EF4-FFF2-40B4-BE49-F238E27FC236}">
                  <a16:creationId xmlns:a16="http://schemas.microsoft.com/office/drawing/2014/main" id="{559FC9D2-052C-EC22-96D7-74F9C92DC390}"/>
                </a:ext>
              </a:extLst>
            </p:cNvPr>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grpSp>
        <p:nvGrpSpPr>
          <p:cNvPr id="8" name="Group 8">
            <a:extLst>
              <a:ext uri="{FF2B5EF4-FFF2-40B4-BE49-F238E27FC236}">
                <a16:creationId xmlns:a16="http://schemas.microsoft.com/office/drawing/2014/main" id="{38005CC2-AE44-CF4B-DC0D-E7D58D4B1C81}"/>
              </a:ext>
            </a:extLst>
          </p:cNvPr>
          <p:cNvGrpSpPr/>
          <p:nvPr/>
        </p:nvGrpSpPr>
        <p:grpSpPr>
          <a:xfrm>
            <a:off x="2642712" y="7355699"/>
            <a:ext cx="1030065" cy="1030065"/>
            <a:chOff x="0" y="0"/>
            <a:chExt cx="812800" cy="812800"/>
          </a:xfrm>
        </p:grpSpPr>
        <p:sp>
          <p:nvSpPr>
            <p:cNvPr id="9" name="Freeform 9">
              <a:extLst>
                <a:ext uri="{FF2B5EF4-FFF2-40B4-BE49-F238E27FC236}">
                  <a16:creationId xmlns:a16="http://schemas.microsoft.com/office/drawing/2014/main" id="{DB0B0027-709B-2BC2-4535-EB02F0629E3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A3D7D8">
                    <a:alpha val="24000"/>
                  </a:srgbClr>
                </a:gs>
                <a:gs pos="100000">
                  <a:srgbClr val="489EAB">
                    <a:alpha val="24000"/>
                  </a:srgbClr>
                </a:gs>
              </a:gsLst>
              <a:lin ang="2700000"/>
            </a:gradFill>
            <a:ln w="38100" cap="sq">
              <a:solidFill>
                <a:srgbClr val="FFFFFF">
                  <a:alpha val="23922"/>
                </a:srgbClr>
              </a:solidFill>
              <a:prstDash val="solid"/>
              <a:miter/>
            </a:ln>
          </p:spPr>
          <p:txBody>
            <a:bodyPr/>
            <a:lstStyle/>
            <a:p>
              <a:endParaRPr lang="en-US"/>
            </a:p>
          </p:txBody>
        </p:sp>
        <p:sp>
          <p:nvSpPr>
            <p:cNvPr id="10" name="TextBox 10">
              <a:extLst>
                <a:ext uri="{FF2B5EF4-FFF2-40B4-BE49-F238E27FC236}">
                  <a16:creationId xmlns:a16="http://schemas.microsoft.com/office/drawing/2014/main" id="{B02CC430-5D3F-F973-80A3-C073C22C6045}"/>
                </a:ext>
              </a:extLst>
            </p:cNvPr>
            <p:cNvSpPr txBox="1"/>
            <p:nvPr/>
          </p:nvSpPr>
          <p:spPr>
            <a:xfrm>
              <a:off x="76200" y="19050"/>
              <a:ext cx="660400" cy="717550"/>
            </a:xfrm>
            <a:prstGeom prst="rect">
              <a:avLst/>
            </a:prstGeom>
          </p:spPr>
          <p:txBody>
            <a:bodyPr lIns="50800" tIns="50800" rIns="50800" bIns="50800" rtlCol="0" anchor="ctr"/>
            <a:lstStyle/>
            <a:p>
              <a:pPr algn="ctr">
                <a:lnSpc>
                  <a:spcPts val="2803"/>
                </a:lnSpc>
              </a:pPr>
              <a:endParaRPr/>
            </a:p>
          </p:txBody>
        </p:sp>
      </p:grpSp>
      <p:grpSp>
        <p:nvGrpSpPr>
          <p:cNvPr id="11" name="Group 11">
            <a:extLst>
              <a:ext uri="{FF2B5EF4-FFF2-40B4-BE49-F238E27FC236}">
                <a16:creationId xmlns:a16="http://schemas.microsoft.com/office/drawing/2014/main" id="{8CC95E50-046C-A843-344E-38C2337594B8}"/>
              </a:ext>
            </a:extLst>
          </p:cNvPr>
          <p:cNvGrpSpPr/>
          <p:nvPr/>
        </p:nvGrpSpPr>
        <p:grpSpPr>
          <a:xfrm>
            <a:off x="9744247" y="-202937"/>
            <a:ext cx="5744070" cy="8996366"/>
            <a:chOff x="0" y="0"/>
            <a:chExt cx="455234" cy="712988"/>
          </a:xfrm>
        </p:grpSpPr>
        <p:sp>
          <p:nvSpPr>
            <p:cNvPr id="12" name="Freeform 12">
              <a:extLst>
                <a:ext uri="{FF2B5EF4-FFF2-40B4-BE49-F238E27FC236}">
                  <a16:creationId xmlns:a16="http://schemas.microsoft.com/office/drawing/2014/main" id="{77DEF7F9-8E42-05F9-B1A8-AF7C36BA2225}"/>
                </a:ext>
              </a:extLst>
            </p:cNvPr>
            <p:cNvSpPr/>
            <p:nvPr/>
          </p:nvSpPr>
          <p:spPr>
            <a:xfrm>
              <a:off x="0" y="0"/>
              <a:ext cx="455234" cy="712988"/>
            </a:xfrm>
            <a:custGeom>
              <a:avLst/>
              <a:gdLst/>
              <a:ahLst/>
              <a:cxnLst/>
              <a:rect l="l" t="t" r="r" b="b"/>
              <a:pathLst>
                <a:path w="455234" h="712988">
                  <a:moveTo>
                    <a:pt x="203200" y="0"/>
                  </a:moveTo>
                  <a:lnTo>
                    <a:pt x="455234" y="0"/>
                  </a:lnTo>
                  <a:lnTo>
                    <a:pt x="252034" y="712988"/>
                  </a:lnTo>
                  <a:lnTo>
                    <a:pt x="0" y="712988"/>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13" name="TextBox 13">
              <a:extLst>
                <a:ext uri="{FF2B5EF4-FFF2-40B4-BE49-F238E27FC236}">
                  <a16:creationId xmlns:a16="http://schemas.microsoft.com/office/drawing/2014/main" id="{61296318-688C-53FC-1DEE-36242854DDD5}"/>
                </a:ext>
              </a:extLst>
            </p:cNvPr>
            <p:cNvSpPr txBox="1"/>
            <p:nvPr/>
          </p:nvSpPr>
          <p:spPr>
            <a:xfrm>
              <a:off x="101600" y="-57150"/>
              <a:ext cx="252034" cy="770138"/>
            </a:xfrm>
            <a:prstGeom prst="rect">
              <a:avLst/>
            </a:prstGeom>
          </p:spPr>
          <p:txBody>
            <a:bodyPr lIns="50800" tIns="50800" rIns="50800" bIns="50800" rtlCol="0" anchor="ctr"/>
            <a:lstStyle/>
            <a:p>
              <a:pPr algn="ctr">
                <a:lnSpc>
                  <a:spcPts val="2803"/>
                </a:lnSpc>
              </a:pPr>
              <a:endParaRPr/>
            </a:p>
          </p:txBody>
        </p:sp>
      </p:grpSp>
      <p:grpSp>
        <p:nvGrpSpPr>
          <p:cNvPr id="14" name="Group 14">
            <a:extLst>
              <a:ext uri="{FF2B5EF4-FFF2-40B4-BE49-F238E27FC236}">
                <a16:creationId xmlns:a16="http://schemas.microsoft.com/office/drawing/2014/main" id="{8CB843F3-9EAF-5D41-A1DC-313028067C44}"/>
              </a:ext>
            </a:extLst>
          </p:cNvPr>
          <p:cNvGrpSpPr/>
          <p:nvPr/>
        </p:nvGrpSpPr>
        <p:grpSpPr>
          <a:xfrm>
            <a:off x="12616283" y="2489825"/>
            <a:ext cx="5671717" cy="8482024"/>
            <a:chOff x="0" y="0"/>
            <a:chExt cx="476758" cy="712988"/>
          </a:xfrm>
        </p:grpSpPr>
        <p:sp>
          <p:nvSpPr>
            <p:cNvPr id="15" name="Freeform 15">
              <a:extLst>
                <a:ext uri="{FF2B5EF4-FFF2-40B4-BE49-F238E27FC236}">
                  <a16:creationId xmlns:a16="http://schemas.microsoft.com/office/drawing/2014/main" id="{4EF73B83-F7F5-2D44-1977-1F41B649697A}"/>
                </a:ext>
              </a:extLst>
            </p:cNvPr>
            <p:cNvSpPr/>
            <p:nvPr/>
          </p:nvSpPr>
          <p:spPr>
            <a:xfrm>
              <a:off x="0" y="0"/>
              <a:ext cx="476758" cy="712988"/>
            </a:xfrm>
            <a:custGeom>
              <a:avLst/>
              <a:gdLst/>
              <a:ahLst/>
              <a:cxnLst/>
              <a:rect l="l" t="t" r="r" b="b"/>
              <a:pathLst>
                <a:path w="476758" h="712988">
                  <a:moveTo>
                    <a:pt x="203200" y="0"/>
                  </a:moveTo>
                  <a:lnTo>
                    <a:pt x="476758" y="0"/>
                  </a:lnTo>
                  <a:lnTo>
                    <a:pt x="273558" y="712988"/>
                  </a:lnTo>
                  <a:lnTo>
                    <a:pt x="0" y="712988"/>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16" name="TextBox 16">
              <a:extLst>
                <a:ext uri="{FF2B5EF4-FFF2-40B4-BE49-F238E27FC236}">
                  <a16:creationId xmlns:a16="http://schemas.microsoft.com/office/drawing/2014/main" id="{BC113CB6-0F7E-F779-E631-750587A7122C}"/>
                </a:ext>
              </a:extLst>
            </p:cNvPr>
            <p:cNvSpPr txBox="1"/>
            <p:nvPr/>
          </p:nvSpPr>
          <p:spPr>
            <a:xfrm>
              <a:off x="101600" y="-57150"/>
              <a:ext cx="273558" cy="770138"/>
            </a:xfrm>
            <a:prstGeom prst="rect">
              <a:avLst/>
            </a:prstGeom>
          </p:spPr>
          <p:txBody>
            <a:bodyPr lIns="50800" tIns="50800" rIns="50800" bIns="50800" rtlCol="0" anchor="ctr"/>
            <a:lstStyle/>
            <a:p>
              <a:pPr algn="ctr">
                <a:lnSpc>
                  <a:spcPts val="2803"/>
                </a:lnSpc>
              </a:pPr>
              <a:endParaRPr/>
            </a:p>
          </p:txBody>
        </p:sp>
      </p:grpSp>
      <p:sp>
        <p:nvSpPr>
          <p:cNvPr id="17" name="TextBox 17">
            <a:extLst>
              <a:ext uri="{FF2B5EF4-FFF2-40B4-BE49-F238E27FC236}">
                <a16:creationId xmlns:a16="http://schemas.microsoft.com/office/drawing/2014/main" id="{817A6A05-5924-F2F1-7CDA-E13B7205D129}"/>
              </a:ext>
            </a:extLst>
          </p:cNvPr>
          <p:cNvSpPr txBox="1"/>
          <p:nvPr/>
        </p:nvSpPr>
        <p:spPr>
          <a:xfrm>
            <a:off x="2698714" y="4320034"/>
            <a:ext cx="918060" cy="523685"/>
          </a:xfrm>
          <a:prstGeom prst="rect">
            <a:avLst/>
          </a:prstGeom>
        </p:spPr>
        <p:txBody>
          <a:bodyPr lIns="0" tIns="0" rIns="0" bIns="0" rtlCol="0" anchor="t">
            <a:spAutoFit/>
          </a:bodyPr>
          <a:lstStyle/>
          <a:p>
            <a:pPr algn="ctr">
              <a:lnSpc>
                <a:spcPts val="4000"/>
              </a:lnSpc>
            </a:pPr>
            <a:r>
              <a:rPr lang="en-US" sz="3448" dirty="0">
                <a:solidFill>
                  <a:srgbClr val="F3F3F2"/>
                </a:solidFill>
                <a:latin typeface="Tomorrow"/>
                <a:ea typeface="Tomorrow"/>
                <a:cs typeface="Tomorrow"/>
                <a:sym typeface="Tomorrow"/>
              </a:rPr>
              <a:t>01</a:t>
            </a:r>
          </a:p>
        </p:txBody>
      </p:sp>
      <p:sp>
        <p:nvSpPr>
          <p:cNvPr id="18" name="TextBox 18">
            <a:extLst>
              <a:ext uri="{FF2B5EF4-FFF2-40B4-BE49-F238E27FC236}">
                <a16:creationId xmlns:a16="http://schemas.microsoft.com/office/drawing/2014/main" id="{2CF0F6C8-47E2-EA59-E469-E2072F64570B}"/>
              </a:ext>
            </a:extLst>
          </p:cNvPr>
          <p:cNvSpPr txBox="1"/>
          <p:nvPr/>
        </p:nvSpPr>
        <p:spPr>
          <a:xfrm>
            <a:off x="2698714" y="5978749"/>
            <a:ext cx="918060" cy="523685"/>
          </a:xfrm>
          <a:prstGeom prst="rect">
            <a:avLst/>
          </a:prstGeom>
        </p:spPr>
        <p:txBody>
          <a:bodyPr lIns="0" tIns="0" rIns="0" bIns="0" rtlCol="0" anchor="t">
            <a:spAutoFit/>
          </a:bodyPr>
          <a:lstStyle/>
          <a:p>
            <a:pPr algn="ctr">
              <a:lnSpc>
                <a:spcPts val="4000"/>
              </a:lnSpc>
            </a:pPr>
            <a:r>
              <a:rPr lang="en-US" sz="3448">
                <a:solidFill>
                  <a:srgbClr val="F3F3F2"/>
                </a:solidFill>
                <a:latin typeface="Tomorrow"/>
                <a:ea typeface="Tomorrow"/>
                <a:cs typeface="Tomorrow"/>
                <a:sym typeface="Tomorrow"/>
              </a:rPr>
              <a:t>02</a:t>
            </a:r>
          </a:p>
        </p:txBody>
      </p:sp>
      <p:sp>
        <p:nvSpPr>
          <p:cNvPr id="19" name="TextBox 19">
            <a:extLst>
              <a:ext uri="{FF2B5EF4-FFF2-40B4-BE49-F238E27FC236}">
                <a16:creationId xmlns:a16="http://schemas.microsoft.com/office/drawing/2014/main" id="{97CD17C4-EC9D-A2F3-BBBE-ECBC5DD026FE}"/>
              </a:ext>
            </a:extLst>
          </p:cNvPr>
          <p:cNvSpPr txBox="1"/>
          <p:nvPr/>
        </p:nvSpPr>
        <p:spPr>
          <a:xfrm>
            <a:off x="2698714" y="7608890"/>
            <a:ext cx="918060" cy="523685"/>
          </a:xfrm>
          <a:prstGeom prst="rect">
            <a:avLst/>
          </a:prstGeom>
        </p:spPr>
        <p:txBody>
          <a:bodyPr lIns="0" tIns="0" rIns="0" bIns="0" rtlCol="0" anchor="t">
            <a:spAutoFit/>
          </a:bodyPr>
          <a:lstStyle/>
          <a:p>
            <a:pPr algn="ctr">
              <a:lnSpc>
                <a:spcPts val="4000"/>
              </a:lnSpc>
            </a:pPr>
            <a:r>
              <a:rPr lang="en-US" sz="3448" dirty="0">
                <a:solidFill>
                  <a:srgbClr val="F3F3F2"/>
                </a:solidFill>
                <a:latin typeface="Tomorrow"/>
                <a:ea typeface="Tomorrow"/>
                <a:cs typeface="Tomorrow"/>
                <a:sym typeface="Tomorrow"/>
              </a:rPr>
              <a:t>03</a:t>
            </a:r>
          </a:p>
        </p:txBody>
      </p:sp>
      <p:sp>
        <p:nvSpPr>
          <p:cNvPr id="23" name="TextBox 23">
            <a:extLst>
              <a:ext uri="{FF2B5EF4-FFF2-40B4-BE49-F238E27FC236}">
                <a16:creationId xmlns:a16="http://schemas.microsoft.com/office/drawing/2014/main" id="{2C8BF2A1-41ED-E7FC-06D7-2B3E1C21962A}"/>
              </a:ext>
            </a:extLst>
          </p:cNvPr>
          <p:cNvSpPr txBox="1"/>
          <p:nvPr/>
        </p:nvSpPr>
        <p:spPr>
          <a:xfrm>
            <a:off x="4064434" y="4362279"/>
            <a:ext cx="4571196" cy="366767"/>
          </a:xfrm>
          <a:prstGeom prst="rect">
            <a:avLst/>
          </a:prstGeom>
        </p:spPr>
        <p:txBody>
          <a:bodyPr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Speed</a:t>
            </a:r>
          </a:p>
        </p:txBody>
      </p:sp>
      <p:sp>
        <p:nvSpPr>
          <p:cNvPr id="24" name="TextBox 24">
            <a:extLst>
              <a:ext uri="{FF2B5EF4-FFF2-40B4-BE49-F238E27FC236}">
                <a16:creationId xmlns:a16="http://schemas.microsoft.com/office/drawing/2014/main" id="{EDF2B2D2-B6A7-FB3A-BF9A-B6A7A51585BF}"/>
              </a:ext>
            </a:extLst>
          </p:cNvPr>
          <p:cNvSpPr txBox="1"/>
          <p:nvPr/>
        </p:nvSpPr>
        <p:spPr>
          <a:xfrm>
            <a:off x="4064434" y="5988450"/>
            <a:ext cx="4571196" cy="366767"/>
          </a:xfrm>
          <a:prstGeom prst="rect">
            <a:avLst/>
          </a:prstGeom>
        </p:spPr>
        <p:txBody>
          <a:bodyPr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Efficiency</a:t>
            </a:r>
          </a:p>
        </p:txBody>
      </p:sp>
      <p:sp>
        <p:nvSpPr>
          <p:cNvPr id="25" name="TextBox 25">
            <a:extLst>
              <a:ext uri="{FF2B5EF4-FFF2-40B4-BE49-F238E27FC236}">
                <a16:creationId xmlns:a16="http://schemas.microsoft.com/office/drawing/2014/main" id="{ED47A58A-FA62-1920-FEF4-100E698C2BAD}"/>
              </a:ext>
            </a:extLst>
          </p:cNvPr>
          <p:cNvSpPr txBox="1"/>
          <p:nvPr/>
        </p:nvSpPr>
        <p:spPr>
          <a:xfrm>
            <a:off x="4089351" y="7687347"/>
            <a:ext cx="4571196" cy="366767"/>
          </a:xfrm>
          <a:prstGeom prst="rect">
            <a:avLst/>
          </a:prstGeom>
        </p:spPr>
        <p:txBody>
          <a:bodyPr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Scalability </a:t>
            </a:r>
          </a:p>
        </p:txBody>
      </p:sp>
      <p:sp>
        <p:nvSpPr>
          <p:cNvPr id="26" name="TextBox 26">
            <a:extLst>
              <a:ext uri="{FF2B5EF4-FFF2-40B4-BE49-F238E27FC236}">
                <a16:creationId xmlns:a16="http://schemas.microsoft.com/office/drawing/2014/main" id="{66784B57-BC60-940C-4E94-6546D4653594}"/>
              </a:ext>
            </a:extLst>
          </p:cNvPr>
          <p:cNvSpPr txBox="1"/>
          <p:nvPr/>
        </p:nvSpPr>
        <p:spPr>
          <a:xfrm>
            <a:off x="2698714" y="2136212"/>
            <a:ext cx="8755389" cy="795089"/>
          </a:xfrm>
          <a:prstGeom prst="rect">
            <a:avLst/>
          </a:prstGeom>
        </p:spPr>
        <p:txBody>
          <a:bodyPr lIns="0" tIns="0" rIns="0" bIns="0" rtlCol="0" anchor="t">
            <a:spAutoFit/>
          </a:bodyPr>
          <a:lstStyle/>
          <a:p>
            <a:pPr algn="l">
              <a:lnSpc>
                <a:spcPts val="6214"/>
              </a:lnSpc>
            </a:pPr>
            <a:r>
              <a:rPr lang="en-US" sz="5357" dirty="0">
                <a:solidFill>
                  <a:srgbClr val="F3F3F2"/>
                </a:solidFill>
                <a:latin typeface="Tomorrow"/>
                <a:ea typeface="Tomorrow"/>
                <a:cs typeface="Tomorrow"/>
                <a:sym typeface="Tomorrow"/>
              </a:rPr>
              <a:t>Why Should You Use AI</a:t>
            </a:r>
          </a:p>
        </p:txBody>
      </p:sp>
    </p:spTree>
    <p:extLst>
      <p:ext uri="{BB962C8B-B14F-4D97-AF65-F5344CB8AC3E}">
        <p14:creationId xmlns:p14="http://schemas.microsoft.com/office/powerpoint/2010/main" val="213366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left)">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3" presetClass="exit" presetSubtype="0" fill="hold" nodeType="clickEffect">
                                  <p:stCondLst>
                                    <p:cond delay="0"/>
                                  </p:stCondLst>
                                  <p:childTnLst>
                                    <p:anim calcmode="lin" valueType="num">
                                      <p:cBhvr>
                                        <p:cTn id="11" dur="2000"/>
                                        <p:tgtEl>
                                          <p:spTgt spid="2"/>
                                        </p:tgtEl>
                                        <p:attrNameLst>
                                          <p:attrName>drawProgress</p:attrName>
                                        </p:attrNameLst>
                                      </p:cBhvr>
                                      <p:tavLst>
                                        <p:tav tm="0">
                                          <p:val>
                                            <p:fltVal val="1"/>
                                          </p:val>
                                        </p:tav>
                                        <p:tav tm="100000">
                                          <p:val>
                                            <p:fltVal val="0"/>
                                          </p:val>
                                        </p:tav>
                                      </p:tavLst>
                                    </p:anim>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63" presetClass="exit" presetSubtype="0" fill="hold" nodeType="clickEffect">
                                  <p:stCondLst>
                                    <p:cond delay="0"/>
                                  </p:stCondLst>
                                  <p:childTnLst>
                                    <p:anim calcmode="lin" valueType="num">
                                      <p:cBhvr>
                                        <p:cTn id="21" dur="2000"/>
                                        <p:tgtEl>
                                          <p:spTgt spid="5"/>
                                        </p:tgtEl>
                                        <p:attrNameLst>
                                          <p:attrName>drawProgress</p:attrName>
                                        </p:attrNameLst>
                                      </p:cBhvr>
                                      <p:tavLst>
                                        <p:tav tm="0">
                                          <p:val>
                                            <p:fltVal val="1"/>
                                          </p:val>
                                        </p:tav>
                                        <p:tav tm="100000">
                                          <p:val>
                                            <p:fltVal val="0"/>
                                          </p:val>
                                        </p:tav>
                                      </p:tavLst>
                                    </p:anim>
                                    <p:set>
                                      <p:cBhvr>
                                        <p:cTn id="22" dur="1" fill="hold">
                                          <p:stCondLst>
                                            <p:cond delay="19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63" presetClass="exit" presetSubtype="0" fill="hold" nodeType="clickEffect">
                                  <p:stCondLst>
                                    <p:cond delay="0"/>
                                  </p:stCondLst>
                                  <p:childTnLst>
                                    <p:anim calcmode="lin" valueType="num">
                                      <p:cBhvr>
                                        <p:cTn id="31" dur="2000"/>
                                        <p:tgtEl>
                                          <p:spTgt spid="8"/>
                                        </p:tgtEl>
                                        <p:attrNameLst>
                                          <p:attrName>drawProgress</p:attrName>
                                        </p:attrNameLst>
                                      </p:cBhvr>
                                      <p:tavLst>
                                        <p:tav tm="0">
                                          <p:val>
                                            <p:fltVal val="1"/>
                                          </p:val>
                                        </p:tav>
                                        <p:tav tm="100000">
                                          <p:val>
                                            <p:fltVal val="0"/>
                                          </p:val>
                                        </p:tav>
                                      </p:tavLst>
                                    </p:anim>
                                    <p:set>
                                      <p:cBhvr>
                                        <p:cTn id="32" dur="1" fill="hold">
                                          <p:stCondLst>
                                            <p:cond delay="19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D232D"/>
        </a:solidFill>
        <a:effectLst/>
      </p:bgPr>
    </p:bg>
    <p:spTree>
      <p:nvGrpSpPr>
        <p:cNvPr id="1" name="">
          <a:extLst>
            <a:ext uri="{FF2B5EF4-FFF2-40B4-BE49-F238E27FC236}">
              <a16:creationId xmlns:a16="http://schemas.microsoft.com/office/drawing/2014/main" id="{7C12B0D4-A814-1780-AB35-1C298A03F404}"/>
            </a:ext>
          </a:extLst>
        </p:cNvPr>
        <p:cNvGrpSpPr/>
        <p:nvPr/>
      </p:nvGrpSpPr>
      <p:grpSpPr>
        <a:xfrm>
          <a:off x="0" y="0"/>
          <a:ext cx="0" cy="0"/>
          <a:chOff x="0" y="0"/>
          <a:chExt cx="0" cy="0"/>
        </a:xfrm>
      </p:grpSpPr>
      <p:grpSp>
        <p:nvGrpSpPr>
          <p:cNvPr id="22" name="Group 22">
            <a:extLst>
              <a:ext uri="{FF2B5EF4-FFF2-40B4-BE49-F238E27FC236}">
                <a16:creationId xmlns:a16="http://schemas.microsoft.com/office/drawing/2014/main" id="{1177548A-602E-6274-DBD3-25781CE48444}"/>
              </a:ext>
            </a:extLst>
          </p:cNvPr>
          <p:cNvGrpSpPr/>
          <p:nvPr/>
        </p:nvGrpSpPr>
        <p:grpSpPr>
          <a:xfrm>
            <a:off x="12877800" y="-6896100"/>
            <a:ext cx="11563599" cy="6434348"/>
            <a:chOff x="0" y="0"/>
            <a:chExt cx="1149715" cy="639737"/>
          </a:xfrm>
        </p:grpSpPr>
        <p:sp>
          <p:nvSpPr>
            <p:cNvPr id="23" name="Freeform 23">
              <a:extLst>
                <a:ext uri="{FF2B5EF4-FFF2-40B4-BE49-F238E27FC236}">
                  <a16:creationId xmlns:a16="http://schemas.microsoft.com/office/drawing/2014/main" id="{8711AAC4-7138-967B-AC66-5FC614A2F59A}"/>
                </a:ext>
              </a:extLst>
            </p:cNvPr>
            <p:cNvSpPr/>
            <p:nvPr/>
          </p:nvSpPr>
          <p:spPr>
            <a:xfrm>
              <a:off x="0" y="0"/>
              <a:ext cx="1149715" cy="639737"/>
            </a:xfrm>
            <a:custGeom>
              <a:avLst/>
              <a:gdLst/>
              <a:ahLst/>
              <a:cxnLst/>
              <a:rect l="l" t="t" r="r" b="b"/>
              <a:pathLst>
                <a:path w="1149715" h="639737">
                  <a:moveTo>
                    <a:pt x="203200" y="0"/>
                  </a:moveTo>
                  <a:lnTo>
                    <a:pt x="1149715" y="0"/>
                  </a:lnTo>
                  <a:lnTo>
                    <a:pt x="946515" y="639737"/>
                  </a:lnTo>
                  <a:lnTo>
                    <a:pt x="0" y="639737"/>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24" name="TextBox 24">
              <a:extLst>
                <a:ext uri="{FF2B5EF4-FFF2-40B4-BE49-F238E27FC236}">
                  <a16:creationId xmlns:a16="http://schemas.microsoft.com/office/drawing/2014/main" id="{5E10C8F4-F045-5B3D-444B-C0D648456389}"/>
                </a:ext>
              </a:extLst>
            </p:cNvPr>
            <p:cNvSpPr txBox="1"/>
            <p:nvPr/>
          </p:nvSpPr>
          <p:spPr>
            <a:xfrm>
              <a:off x="101600" y="-57150"/>
              <a:ext cx="946515" cy="696887"/>
            </a:xfrm>
            <a:prstGeom prst="rect">
              <a:avLst/>
            </a:prstGeom>
          </p:spPr>
          <p:txBody>
            <a:bodyPr lIns="50800" tIns="50800" rIns="50800" bIns="50800" rtlCol="0" anchor="ctr"/>
            <a:lstStyle/>
            <a:p>
              <a:pPr algn="ctr">
                <a:lnSpc>
                  <a:spcPts val="2803"/>
                </a:lnSpc>
              </a:pPr>
              <a:endParaRPr/>
            </a:p>
          </p:txBody>
        </p:sp>
      </p:grpSp>
      <p:sp>
        <p:nvSpPr>
          <p:cNvPr id="25" name="TextBox 25">
            <a:extLst>
              <a:ext uri="{FF2B5EF4-FFF2-40B4-BE49-F238E27FC236}">
                <a16:creationId xmlns:a16="http://schemas.microsoft.com/office/drawing/2014/main" id="{61135C69-EBF0-E402-9494-A29D658413A0}"/>
              </a:ext>
            </a:extLst>
          </p:cNvPr>
          <p:cNvSpPr txBox="1"/>
          <p:nvPr/>
        </p:nvSpPr>
        <p:spPr>
          <a:xfrm>
            <a:off x="2026027" y="1875752"/>
            <a:ext cx="7861639" cy="795089"/>
          </a:xfrm>
          <a:prstGeom prst="rect">
            <a:avLst/>
          </a:prstGeom>
        </p:spPr>
        <p:txBody>
          <a:bodyPr lIns="0" tIns="0" rIns="0" bIns="0" rtlCol="0" anchor="t">
            <a:spAutoFit/>
          </a:bodyPr>
          <a:lstStyle/>
          <a:p>
            <a:pPr algn="l">
              <a:lnSpc>
                <a:spcPts val="6214"/>
              </a:lnSpc>
            </a:pPr>
            <a:r>
              <a:rPr lang="en-US" sz="5357" dirty="0">
                <a:solidFill>
                  <a:srgbClr val="F3F3F2"/>
                </a:solidFill>
                <a:latin typeface="Tomorrow"/>
                <a:ea typeface="Tomorrow"/>
                <a:cs typeface="Tomorrow"/>
                <a:sym typeface="Tomorrow"/>
              </a:rPr>
              <a:t>The Downside</a:t>
            </a:r>
          </a:p>
        </p:txBody>
      </p:sp>
    </p:spTree>
    <p:extLst>
      <p:ext uri="{BB962C8B-B14F-4D97-AF65-F5344CB8AC3E}">
        <p14:creationId xmlns:p14="http://schemas.microsoft.com/office/powerpoint/2010/main" val="3416205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D232D"/>
        </a:solidFill>
        <a:effectLst/>
      </p:bgPr>
    </p:bg>
    <p:spTree>
      <p:nvGrpSpPr>
        <p:cNvPr id="1" name="">
          <a:extLst>
            <a:ext uri="{FF2B5EF4-FFF2-40B4-BE49-F238E27FC236}">
              <a16:creationId xmlns:a16="http://schemas.microsoft.com/office/drawing/2014/main" id="{8B32B189-33A4-4D7E-BFD2-81495B97F745}"/>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040FB11A-6800-6E5C-91D5-C02A81792BEE}"/>
              </a:ext>
            </a:extLst>
          </p:cNvPr>
          <p:cNvGrpSpPr/>
          <p:nvPr/>
        </p:nvGrpSpPr>
        <p:grpSpPr>
          <a:xfrm>
            <a:off x="2026027" y="5727019"/>
            <a:ext cx="4145767" cy="492728"/>
            <a:chOff x="2026027" y="5727019"/>
            <a:chExt cx="4145767" cy="492728"/>
          </a:xfrm>
        </p:grpSpPr>
        <p:grpSp>
          <p:nvGrpSpPr>
            <p:cNvPr id="4" name="Group 4">
              <a:extLst>
                <a:ext uri="{FF2B5EF4-FFF2-40B4-BE49-F238E27FC236}">
                  <a16:creationId xmlns:a16="http://schemas.microsoft.com/office/drawing/2014/main" id="{F2F4281A-8C6D-8214-EF20-A659B1A3893A}"/>
                </a:ext>
              </a:extLst>
            </p:cNvPr>
            <p:cNvGrpSpPr/>
            <p:nvPr/>
          </p:nvGrpSpPr>
          <p:grpSpPr>
            <a:xfrm>
              <a:off x="2026027" y="5727019"/>
              <a:ext cx="4145767" cy="492728"/>
              <a:chOff x="0" y="0"/>
              <a:chExt cx="1091889" cy="129772"/>
            </a:xfrm>
          </p:grpSpPr>
          <p:sp>
            <p:nvSpPr>
              <p:cNvPr id="5" name="Freeform 5">
                <a:extLst>
                  <a:ext uri="{FF2B5EF4-FFF2-40B4-BE49-F238E27FC236}">
                    <a16:creationId xmlns:a16="http://schemas.microsoft.com/office/drawing/2014/main" id="{37722C6A-C395-821A-28CB-0DAF1F4772FB}"/>
                  </a:ext>
                </a:extLst>
              </p:cNvPr>
              <p:cNvSpPr/>
              <p:nvPr/>
            </p:nvSpPr>
            <p:spPr>
              <a:xfrm>
                <a:off x="0" y="0"/>
                <a:ext cx="1091889" cy="129772"/>
              </a:xfrm>
              <a:custGeom>
                <a:avLst/>
                <a:gdLst/>
                <a:ahLst/>
                <a:cxnLst/>
                <a:rect l="l" t="t" r="r" b="b"/>
                <a:pathLst>
                  <a:path w="1091889" h="129772">
                    <a:moveTo>
                      <a:pt x="64886" y="0"/>
                    </a:moveTo>
                    <a:lnTo>
                      <a:pt x="1027003" y="0"/>
                    </a:lnTo>
                    <a:cubicBezTo>
                      <a:pt x="1044212" y="0"/>
                      <a:pt x="1060716" y="6836"/>
                      <a:pt x="1072885" y="19005"/>
                    </a:cubicBezTo>
                    <a:cubicBezTo>
                      <a:pt x="1085053" y="31173"/>
                      <a:pt x="1091889" y="47677"/>
                      <a:pt x="1091889" y="64886"/>
                    </a:cubicBezTo>
                    <a:lnTo>
                      <a:pt x="1091889" y="64886"/>
                    </a:lnTo>
                    <a:cubicBezTo>
                      <a:pt x="1091889" y="82095"/>
                      <a:pt x="1085053" y="98599"/>
                      <a:pt x="1072885" y="110767"/>
                    </a:cubicBezTo>
                    <a:cubicBezTo>
                      <a:pt x="1060716" y="122936"/>
                      <a:pt x="1044212" y="129772"/>
                      <a:pt x="1027003" y="129772"/>
                    </a:cubicBezTo>
                    <a:lnTo>
                      <a:pt x="64886" y="129772"/>
                    </a:lnTo>
                    <a:cubicBezTo>
                      <a:pt x="47677" y="129772"/>
                      <a:pt x="31173" y="122936"/>
                      <a:pt x="19005" y="110767"/>
                    </a:cubicBezTo>
                    <a:cubicBezTo>
                      <a:pt x="6836" y="98599"/>
                      <a:pt x="0" y="82095"/>
                      <a:pt x="0" y="64886"/>
                    </a:cubicBezTo>
                    <a:lnTo>
                      <a:pt x="0" y="64886"/>
                    </a:lnTo>
                    <a:cubicBezTo>
                      <a:pt x="0" y="47677"/>
                      <a:pt x="6836" y="31173"/>
                      <a:pt x="19005" y="19005"/>
                    </a:cubicBezTo>
                    <a:cubicBezTo>
                      <a:pt x="31173" y="6836"/>
                      <a:pt x="47677" y="0"/>
                      <a:pt x="64886" y="0"/>
                    </a:cubicBez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6" name="TextBox 6">
                <a:extLst>
                  <a:ext uri="{FF2B5EF4-FFF2-40B4-BE49-F238E27FC236}">
                    <a16:creationId xmlns:a16="http://schemas.microsoft.com/office/drawing/2014/main" id="{E9EA8F88-1B01-0D3E-DF6B-BCD835CA956F}"/>
                  </a:ext>
                </a:extLst>
              </p:cNvPr>
              <p:cNvSpPr txBox="1"/>
              <p:nvPr/>
            </p:nvSpPr>
            <p:spPr>
              <a:xfrm>
                <a:off x="0" y="-57150"/>
                <a:ext cx="1091889" cy="186922"/>
              </a:xfrm>
              <a:prstGeom prst="rect">
                <a:avLst/>
              </a:prstGeom>
            </p:spPr>
            <p:txBody>
              <a:bodyPr lIns="50800" tIns="50800" rIns="50800" bIns="50800" rtlCol="0" anchor="ctr"/>
              <a:lstStyle/>
              <a:p>
                <a:pPr algn="ctr">
                  <a:lnSpc>
                    <a:spcPts val="2803"/>
                  </a:lnSpc>
                </a:pPr>
                <a:endParaRPr/>
              </a:p>
            </p:txBody>
          </p:sp>
        </p:grpSp>
        <p:sp>
          <p:nvSpPr>
            <p:cNvPr id="10" name="TextBox 10">
              <a:extLst>
                <a:ext uri="{FF2B5EF4-FFF2-40B4-BE49-F238E27FC236}">
                  <a16:creationId xmlns:a16="http://schemas.microsoft.com/office/drawing/2014/main" id="{361F4FBD-ADAD-CE7A-EF45-FA86CC5C2574}"/>
                </a:ext>
              </a:extLst>
            </p:cNvPr>
            <p:cNvSpPr txBox="1"/>
            <p:nvPr/>
          </p:nvSpPr>
          <p:spPr>
            <a:xfrm>
              <a:off x="2168902" y="5745418"/>
              <a:ext cx="3450489" cy="366767"/>
            </a:xfrm>
            <a:prstGeom prst="rect">
              <a:avLst/>
            </a:prstGeom>
          </p:spPr>
          <p:txBody>
            <a:bodyPr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Hallucinated API </a:t>
              </a:r>
            </a:p>
          </p:txBody>
        </p:sp>
      </p:grpSp>
      <p:grpSp>
        <p:nvGrpSpPr>
          <p:cNvPr id="22" name="Group 22">
            <a:extLst>
              <a:ext uri="{FF2B5EF4-FFF2-40B4-BE49-F238E27FC236}">
                <a16:creationId xmlns:a16="http://schemas.microsoft.com/office/drawing/2014/main" id="{BA713622-CB02-3A6E-B011-B1B1A4DC6EF1}"/>
              </a:ext>
            </a:extLst>
          </p:cNvPr>
          <p:cNvGrpSpPr/>
          <p:nvPr/>
        </p:nvGrpSpPr>
        <p:grpSpPr>
          <a:xfrm>
            <a:off x="9144000" y="-1350947"/>
            <a:ext cx="11563599" cy="6434348"/>
            <a:chOff x="0" y="0"/>
            <a:chExt cx="1149715" cy="639737"/>
          </a:xfrm>
        </p:grpSpPr>
        <p:sp>
          <p:nvSpPr>
            <p:cNvPr id="23" name="Freeform 23">
              <a:extLst>
                <a:ext uri="{FF2B5EF4-FFF2-40B4-BE49-F238E27FC236}">
                  <a16:creationId xmlns:a16="http://schemas.microsoft.com/office/drawing/2014/main" id="{4C9E200D-D5CC-93C5-BC2F-CEC73928FFCC}"/>
                </a:ext>
              </a:extLst>
            </p:cNvPr>
            <p:cNvSpPr/>
            <p:nvPr/>
          </p:nvSpPr>
          <p:spPr>
            <a:xfrm>
              <a:off x="0" y="0"/>
              <a:ext cx="1149715" cy="639737"/>
            </a:xfrm>
            <a:custGeom>
              <a:avLst/>
              <a:gdLst/>
              <a:ahLst/>
              <a:cxnLst/>
              <a:rect l="l" t="t" r="r" b="b"/>
              <a:pathLst>
                <a:path w="1149715" h="639737">
                  <a:moveTo>
                    <a:pt x="203200" y="0"/>
                  </a:moveTo>
                  <a:lnTo>
                    <a:pt x="1149715" y="0"/>
                  </a:lnTo>
                  <a:lnTo>
                    <a:pt x="946515" y="639737"/>
                  </a:lnTo>
                  <a:lnTo>
                    <a:pt x="0" y="639737"/>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24" name="TextBox 24">
              <a:extLst>
                <a:ext uri="{FF2B5EF4-FFF2-40B4-BE49-F238E27FC236}">
                  <a16:creationId xmlns:a16="http://schemas.microsoft.com/office/drawing/2014/main" id="{29D64F2A-6A78-B82E-4D9F-1F581D69A626}"/>
                </a:ext>
              </a:extLst>
            </p:cNvPr>
            <p:cNvSpPr txBox="1"/>
            <p:nvPr/>
          </p:nvSpPr>
          <p:spPr>
            <a:xfrm>
              <a:off x="101600" y="-57150"/>
              <a:ext cx="946515" cy="696887"/>
            </a:xfrm>
            <a:prstGeom prst="rect">
              <a:avLst/>
            </a:prstGeom>
          </p:spPr>
          <p:txBody>
            <a:bodyPr lIns="50800" tIns="50800" rIns="50800" bIns="50800" rtlCol="0" anchor="ctr"/>
            <a:lstStyle/>
            <a:p>
              <a:pPr algn="ctr">
                <a:lnSpc>
                  <a:spcPts val="2803"/>
                </a:lnSpc>
              </a:pPr>
              <a:endParaRPr/>
            </a:p>
          </p:txBody>
        </p:sp>
      </p:grpSp>
      <p:sp>
        <p:nvSpPr>
          <p:cNvPr id="25" name="TextBox 25">
            <a:extLst>
              <a:ext uri="{FF2B5EF4-FFF2-40B4-BE49-F238E27FC236}">
                <a16:creationId xmlns:a16="http://schemas.microsoft.com/office/drawing/2014/main" id="{52862F90-51AD-D4A6-DBDB-C59615B8C3F3}"/>
              </a:ext>
            </a:extLst>
          </p:cNvPr>
          <p:cNvSpPr txBox="1"/>
          <p:nvPr/>
        </p:nvSpPr>
        <p:spPr>
          <a:xfrm>
            <a:off x="2026027" y="1875752"/>
            <a:ext cx="7861639" cy="795089"/>
          </a:xfrm>
          <a:prstGeom prst="rect">
            <a:avLst/>
          </a:prstGeom>
        </p:spPr>
        <p:txBody>
          <a:bodyPr lIns="0" tIns="0" rIns="0" bIns="0" rtlCol="0" anchor="t">
            <a:spAutoFit/>
          </a:bodyPr>
          <a:lstStyle/>
          <a:p>
            <a:pPr algn="l">
              <a:lnSpc>
                <a:spcPts val="6214"/>
              </a:lnSpc>
            </a:pPr>
            <a:r>
              <a:rPr lang="en-US" sz="5357" dirty="0">
                <a:solidFill>
                  <a:srgbClr val="F3F3F2"/>
                </a:solidFill>
                <a:latin typeface="Tomorrow"/>
                <a:ea typeface="Tomorrow"/>
                <a:cs typeface="Tomorrow"/>
                <a:sym typeface="Tomorrow"/>
              </a:rPr>
              <a:t>The Downside</a:t>
            </a:r>
          </a:p>
        </p:txBody>
      </p:sp>
      <p:grpSp>
        <p:nvGrpSpPr>
          <p:cNvPr id="27" name="Group 26">
            <a:extLst>
              <a:ext uri="{FF2B5EF4-FFF2-40B4-BE49-F238E27FC236}">
                <a16:creationId xmlns:a16="http://schemas.microsoft.com/office/drawing/2014/main" id="{E676B4C6-9C59-C7D1-9AE5-A40FD86FA0B2}"/>
              </a:ext>
            </a:extLst>
          </p:cNvPr>
          <p:cNvGrpSpPr/>
          <p:nvPr/>
        </p:nvGrpSpPr>
        <p:grpSpPr>
          <a:xfrm>
            <a:off x="7071116" y="5701107"/>
            <a:ext cx="4145767" cy="492728"/>
            <a:chOff x="2026027" y="5727019"/>
            <a:chExt cx="4145767" cy="492728"/>
          </a:xfrm>
        </p:grpSpPr>
        <p:grpSp>
          <p:nvGrpSpPr>
            <p:cNvPr id="28" name="Group 4">
              <a:extLst>
                <a:ext uri="{FF2B5EF4-FFF2-40B4-BE49-F238E27FC236}">
                  <a16:creationId xmlns:a16="http://schemas.microsoft.com/office/drawing/2014/main" id="{1C4438E2-7FB4-A732-045F-B85923FC695C}"/>
                </a:ext>
              </a:extLst>
            </p:cNvPr>
            <p:cNvGrpSpPr/>
            <p:nvPr/>
          </p:nvGrpSpPr>
          <p:grpSpPr>
            <a:xfrm>
              <a:off x="2026027" y="5727019"/>
              <a:ext cx="4145767" cy="492728"/>
              <a:chOff x="0" y="0"/>
              <a:chExt cx="1091889" cy="129772"/>
            </a:xfrm>
          </p:grpSpPr>
          <p:sp>
            <p:nvSpPr>
              <p:cNvPr id="30" name="Freeform 5">
                <a:extLst>
                  <a:ext uri="{FF2B5EF4-FFF2-40B4-BE49-F238E27FC236}">
                    <a16:creationId xmlns:a16="http://schemas.microsoft.com/office/drawing/2014/main" id="{D036C59F-06E4-48E3-0DA5-1D8F3093498D}"/>
                  </a:ext>
                </a:extLst>
              </p:cNvPr>
              <p:cNvSpPr/>
              <p:nvPr/>
            </p:nvSpPr>
            <p:spPr>
              <a:xfrm>
                <a:off x="0" y="0"/>
                <a:ext cx="1091889" cy="129772"/>
              </a:xfrm>
              <a:custGeom>
                <a:avLst/>
                <a:gdLst/>
                <a:ahLst/>
                <a:cxnLst/>
                <a:rect l="l" t="t" r="r" b="b"/>
                <a:pathLst>
                  <a:path w="1091889" h="129772">
                    <a:moveTo>
                      <a:pt x="64886" y="0"/>
                    </a:moveTo>
                    <a:lnTo>
                      <a:pt x="1027003" y="0"/>
                    </a:lnTo>
                    <a:cubicBezTo>
                      <a:pt x="1044212" y="0"/>
                      <a:pt x="1060716" y="6836"/>
                      <a:pt x="1072885" y="19005"/>
                    </a:cubicBezTo>
                    <a:cubicBezTo>
                      <a:pt x="1085053" y="31173"/>
                      <a:pt x="1091889" y="47677"/>
                      <a:pt x="1091889" y="64886"/>
                    </a:cubicBezTo>
                    <a:lnTo>
                      <a:pt x="1091889" y="64886"/>
                    </a:lnTo>
                    <a:cubicBezTo>
                      <a:pt x="1091889" y="82095"/>
                      <a:pt x="1085053" y="98599"/>
                      <a:pt x="1072885" y="110767"/>
                    </a:cubicBezTo>
                    <a:cubicBezTo>
                      <a:pt x="1060716" y="122936"/>
                      <a:pt x="1044212" y="129772"/>
                      <a:pt x="1027003" y="129772"/>
                    </a:cubicBezTo>
                    <a:lnTo>
                      <a:pt x="64886" y="129772"/>
                    </a:lnTo>
                    <a:cubicBezTo>
                      <a:pt x="47677" y="129772"/>
                      <a:pt x="31173" y="122936"/>
                      <a:pt x="19005" y="110767"/>
                    </a:cubicBezTo>
                    <a:cubicBezTo>
                      <a:pt x="6836" y="98599"/>
                      <a:pt x="0" y="82095"/>
                      <a:pt x="0" y="64886"/>
                    </a:cubicBezTo>
                    <a:lnTo>
                      <a:pt x="0" y="64886"/>
                    </a:lnTo>
                    <a:cubicBezTo>
                      <a:pt x="0" y="47677"/>
                      <a:pt x="6836" y="31173"/>
                      <a:pt x="19005" y="19005"/>
                    </a:cubicBezTo>
                    <a:cubicBezTo>
                      <a:pt x="31173" y="6836"/>
                      <a:pt x="47677" y="0"/>
                      <a:pt x="64886" y="0"/>
                    </a:cubicBez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31" name="TextBox 6">
                <a:extLst>
                  <a:ext uri="{FF2B5EF4-FFF2-40B4-BE49-F238E27FC236}">
                    <a16:creationId xmlns:a16="http://schemas.microsoft.com/office/drawing/2014/main" id="{42929AD9-BB11-3F7C-7C0C-FCBB77515E5F}"/>
                  </a:ext>
                </a:extLst>
              </p:cNvPr>
              <p:cNvSpPr txBox="1"/>
              <p:nvPr/>
            </p:nvSpPr>
            <p:spPr>
              <a:xfrm>
                <a:off x="0" y="-57150"/>
                <a:ext cx="1091889" cy="186922"/>
              </a:xfrm>
              <a:prstGeom prst="rect">
                <a:avLst/>
              </a:prstGeom>
            </p:spPr>
            <p:txBody>
              <a:bodyPr lIns="50800" tIns="50800" rIns="50800" bIns="50800" rtlCol="0" anchor="ctr"/>
              <a:lstStyle/>
              <a:p>
                <a:pPr algn="ctr">
                  <a:lnSpc>
                    <a:spcPts val="2803"/>
                  </a:lnSpc>
                </a:pPr>
                <a:endParaRPr/>
              </a:p>
            </p:txBody>
          </p:sp>
        </p:grpSp>
        <p:sp>
          <p:nvSpPr>
            <p:cNvPr id="29" name="TextBox 10">
              <a:extLst>
                <a:ext uri="{FF2B5EF4-FFF2-40B4-BE49-F238E27FC236}">
                  <a16:creationId xmlns:a16="http://schemas.microsoft.com/office/drawing/2014/main" id="{AFC66BAE-FBD6-F0DC-6943-C6FA442283CD}"/>
                </a:ext>
              </a:extLst>
            </p:cNvPr>
            <p:cNvSpPr txBox="1"/>
            <p:nvPr/>
          </p:nvSpPr>
          <p:spPr>
            <a:xfrm>
              <a:off x="2168902" y="5745418"/>
              <a:ext cx="3450489" cy="366767"/>
            </a:xfrm>
            <a:prstGeom prst="rect">
              <a:avLst/>
            </a:prstGeom>
          </p:spPr>
          <p:txBody>
            <a:bodyPr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Imagined Features </a:t>
              </a:r>
            </a:p>
          </p:txBody>
        </p:sp>
      </p:grpSp>
      <p:grpSp>
        <p:nvGrpSpPr>
          <p:cNvPr id="36" name="Group 35">
            <a:extLst>
              <a:ext uri="{FF2B5EF4-FFF2-40B4-BE49-F238E27FC236}">
                <a16:creationId xmlns:a16="http://schemas.microsoft.com/office/drawing/2014/main" id="{C5CDCE98-F6FD-CC17-BAAE-7F575FA8AE4F}"/>
              </a:ext>
            </a:extLst>
          </p:cNvPr>
          <p:cNvGrpSpPr/>
          <p:nvPr/>
        </p:nvGrpSpPr>
        <p:grpSpPr>
          <a:xfrm>
            <a:off x="12116205" y="5727019"/>
            <a:ext cx="4145767" cy="492728"/>
            <a:chOff x="2026027" y="5727019"/>
            <a:chExt cx="4145767" cy="492728"/>
          </a:xfrm>
        </p:grpSpPr>
        <p:grpSp>
          <p:nvGrpSpPr>
            <p:cNvPr id="37" name="Group 4">
              <a:extLst>
                <a:ext uri="{FF2B5EF4-FFF2-40B4-BE49-F238E27FC236}">
                  <a16:creationId xmlns:a16="http://schemas.microsoft.com/office/drawing/2014/main" id="{091A9395-D0C6-DBF6-8F7D-FFC9C29B17F0}"/>
                </a:ext>
              </a:extLst>
            </p:cNvPr>
            <p:cNvGrpSpPr/>
            <p:nvPr/>
          </p:nvGrpSpPr>
          <p:grpSpPr>
            <a:xfrm>
              <a:off x="2026027" y="5727019"/>
              <a:ext cx="4145767" cy="492728"/>
              <a:chOff x="0" y="0"/>
              <a:chExt cx="1091889" cy="129772"/>
            </a:xfrm>
          </p:grpSpPr>
          <p:sp>
            <p:nvSpPr>
              <p:cNvPr id="39" name="Freeform 5">
                <a:extLst>
                  <a:ext uri="{FF2B5EF4-FFF2-40B4-BE49-F238E27FC236}">
                    <a16:creationId xmlns:a16="http://schemas.microsoft.com/office/drawing/2014/main" id="{F5C2C902-7598-C20A-2DD2-0980B6B10E82}"/>
                  </a:ext>
                </a:extLst>
              </p:cNvPr>
              <p:cNvSpPr/>
              <p:nvPr/>
            </p:nvSpPr>
            <p:spPr>
              <a:xfrm>
                <a:off x="0" y="0"/>
                <a:ext cx="1091889" cy="129772"/>
              </a:xfrm>
              <a:custGeom>
                <a:avLst/>
                <a:gdLst/>
                <a:ahLst/>
                <a:cxnLst/>
                <a:rect l="l" t="t" r="r" b="b"/>
                <a:pathLst>
                  <a:path w="1091889" h="129772">
                    <a:moveTo>
                      <a:pt x="64886" y="0"/>
                    </a:moveTo>
                    <a:lnTo>
                      <a:pt x="1027003" y="0"/>
                    </a:lnTo>
                    <a:cubicBezTo>
                      <a:pt x="1044212" y="0"/>
                      <a:pt x="1060716" y="6836"/>
                      <a:pt x="1072885" y="19005"/>
                    </a:cubicBezTo>
                    <a:cubicBezTo>
                      <a:pt x="1085053" y="31173"/>
                      <a:pt x="1091889" y="47677"/>
                      <a:pt x="1091889" y="64886"/>
                    </a:cubicBezTo>
                    <a:lnTo>
                      <a:pt x="1091889" y="64886"/>
                    </a:lnTo>
                    <a:cubicBezTo>
                      <a:pt x="1091889" y="82095"/>
                      <a:pt x="1085053" y="98599"/>
                      <a:pt x="1072885" y="110767"/>
                    </a:cubicBezTo>
                    <a:cubicBezTo>
                      <a:pt x="1060716" y="122936"/>
                      <a:pt x="1044212" y="129772"/>
                      <a:pt x="1027003" y="129772"/>
                    </a:cubicBezTo>
                    <a:lnTo>
                      <a:pt x="64886" y="129772"/>
                    </a:lnTo>
                    <a:cubicBezTo>
                      <a:pt x="47677" y="129772"/>
                      <a:pt x="31173" y="122936"/>
                      <a:pt x="19005" y="110767"/>
                    </a:cubicBezTo>
                    <a:cubicBezTo>
                      <a:pt x="6836" y="98599"/>
                      <a:pt x="0" y="82095"/>
                      <a:pt x="0" y="64886"/>
                    </a:cubicBezTo>
                    <a:lnTo>
                      <a:pt x="0" y="64886"/>
                    </a:lnTo>
                    <a:cubicBezTo>
                      <a:pt x="0" y="47677"/>
                      <a:pt x="6836" y="31173"/>
                      <a:pt x="19005" y="19005"/>
                    </a:cubicBezTo>
                    <a:cubicBezTo>
                      <a:pt x="31173" y="6836"/>
                      <a:pt x="47677" y="0"/>
                      <a:pt x="64886" y="0"/>
                    </a:cubicBezTo>
                    <a:close/>
                  </a:path>
                </a:pathLst>
              </a:custGeom>
              <a:gradFill rotWithShape="1">
                <a:gsLst>
                  <a:gs pos="0">
                    <a:srgbClr val="A3D7D8">
                      <a:alpha val="100000"/>
                    </a:srgbClr>
                  </a:gs>
                  <a:gs pos="100000">
                    <a:srgbClr val="489EAB">
                      <a:alpha val="100000"/>
                    </a:srgbClr>
                  </a:gs>
                </a:gsLst>
                <a:lin ang="2700000"/>
              </a:gradFill>
            </p:spPr>
            <p:txBody>
              <a:bodyPr/>
              <a:lstStyle/>
              <a:p>
                <a:endParaRPr lang="en-US" dirty="0"/>
              </a:p>
            </p:txBody>
          </p:sp>
          <p:sp>
            <p:nvSpPr>
              <p:cNvPr id="40" name="TextBox 6">
                <a:extLst>
                  <a:ext uri="{FF2B5EF4-FFF2-40B4-BE49-F238E27FC236}">
                    <a16:creationId xmlns:a16="http://schemas.microsoft.com/office/drawing/2014/main" id="{DAEDA9A5-5814-77B8-39AE-69ECCBD88B33}"/>
                  </a:ext>
                </a:extLst>
              </p:cNvPr>
              <p:cNvSpPr txBox="1"/>
              <p:nvPr/>
            </p:nvSpPr>
            <p:spPr>
              <a:xfrm>
                <a:off x="0" y="-57150"/>
                <a:ext cx="1091889" cy="186922"/>
              </a:xfrm>
              <a:prstGeom prst="rect">
                <a:avLst/>
              </a:prstGeom>
            </p:spPr>
            <p:txBody>
              <a:bodyPr lIns="50800" tIns="50800" rIns="50800" bIns="50800" rtlCol="0" anchor="ctr"/>
              <a:lstStyle/>
              <a:p>
                <a:pPr algn="ctr">
                  <a:lnSpc>
                    <a:spcPts val="2803"/>
                  </a:lnSpc>
                </a:pPr>
                <a:endParaRPr/>
              </a:p>
            </p:txBody>
          </p:sp>
        </p:grpSp>
        <p:sp>
          <p:nvSpPr>
            <p:cNvPr id="38" name="TextBox 10">
              <a:extLst>
                <a:ext uri="{FF2B5EF4-FFF2-40B4-BE49-F238E27FC236}">
                  <a16:creationId xmlns:a16="http://schemas.microsoft.com/office/drawing/2014/main" id="{1E41F5DB-B07C-6246-72DA-16EA8BD398D3}"/>
                </a:ext>
              </a:extLst>
            </p:cNvPr>
            <p:cNvSpPr txBox="1"/>
            <p:nvPr/>
          </p:nvSpPr>
          <p:spPr>
            <a:xfrm>
              <a:off x="2168902" y="5745418"/>
              <a:ext cx="3450489" cy="366767"/>
            </a:xfrm>
            <a:prstGeom prst="rect">
              <a:avLst/>
            </a:prstGeom>
          </p:spPr>
          <p:txBody>
            <a:bodyPr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Fake Recommendations</a:t>
              </a:r>
            </a:p>
          </p:txBody>
        </p:sp>
      </p:grpSp>
      <p:grpSp>
        <p:nvGrpSpPr>
          <p:cNvPr id="41" name="Group 40">
            <a:extLst>
              <a:ext uri="{FF2B5EF4-FFF2-40B4-BE49-F238E27FC236}">
                <a16:creationId xmlns:a16="http://schemas.microsoft.com/office/drawing/2014/main" id="{BAECEBD6-5940-A172-EE8B-B692E3D46F57}"/>
              </a:ext>
            </a:extLst>
          </p:cNvPr>
          <p:cNvGrpSpPr/>
          <p:nvPr/>
        </p:nvGrpSpPr>
        <p:grpSpPr>
          <a:xfrm>
            <a:off x="2016279" y="7429860"/>
            <a:ext cx="4145767" cy="492728"/>
            <a:chOff x="2026027" y="5727019"/>
            <a:chExt cx="4145767" cy="492728"/>
          </a:xfrm>
        </p:grpSpPr>
        <p:grpSp>
          <p:nvGrpSpPr>
            <p:cNvPr id="42" name="Group 4">
              <a:extLst>
                <a:ext uri="{FF2B5EF4-FFF2-40B4-BE49-F238E27FC236}">
                  <a16:creationId xmlns:a16="http://schemas.microsoft.com/office/drawing/2014/main" id="{470097BF-9503-4BA4-A40E-CF123E849ECF}"/>
                </a:ext>
              </a:extLst>
            </p:cNvPr>
            <p:cNvGrpSpPr/>
            <p:nvPr/>
          </p:nvGrpSpPr>
          <p:grpSpPr>
            <a:xfrm>
              <a:off x="2026027" y="5727019"/>
              <a:ext cx="4145767" cy="492728"/>
              <a:chOff x="0" y="0"/>
              <a:chExt cx="1091889" cy="129772"/>
            </a:xfrm>
          </p:grpSpPr>
          <p:sp>
            <p:nvSpPr>
              <p:cNvPr id="44" name="Freeform 5">
                <a:extLst>
                  <a:ext uri="{FF2B5EF4-FFF2-40B4-BE49-F238E27FC236}">
                    <a16:creationId xmlns:a16="http://schemas.microsoft.com/office/drawing/2014/main" id="{DCABD1BF-7B75-110A-4A97-536D84F5AF9C}"/>
                  </a:ext>
                </a:extLst>
              </p:cNvPr>
              <p:cNvSpPr/>
              <p:nvPr/>
            </p:nvSpPr>
            <p:spPr>
              <a:xfrm>
                <a:off x="0" y="0"/>
                <a:ext cx="1091889" cy="129772"/>
              </a:xfrm>
              <a:custGeom>
                <a:avLst/>
                <a:gdLst/>
                <a:ahLst/>
                <a:cxnLst/>
                <a:rect l="l" t="t" r="r" b="b"/>
                <a:pathLst>
                  <a:path w="1091889" h="129772">
                    <a:moveTo>
                      <a:pt x="64886" y="0"/>
                    </a:moveTo>
                    <a:lnTo>
                      <a:pt x="1027003" y="0"/>
                    </a:lnTo>
                    <a:cubicBezTo>
                      <a:pt x="1044212" y="0"/>
                      <a:pt x="1060716" y="6836"/>
                      <a:pt x="1072885" y="19005"/>
                    </a:cubicBezTo>
                    <a:cubicBezTo>
                      <a:pt x="1085053" y="31173"/>
                      <a:pt x="1091889" y="47677"/>
                      <a:pt x="1091889" y="64886"/>
                    </a:cubicBezTo>
                    <a:lnTo>
                      <a:pt x="1091889" y="64886"/>
                    </a:lnTo>
                    <a:cubicBezTo>
                      <a:pt x="1091889" y="82095"/>
                      <a:pt x="1085053" y="98599"/>
                      <a:pt x="1072885" y="110767"/>
                    </a:cubicBezTo>
                    <a:cubicBezTo>
                      <a:pt x="1060716" y="122936"/>
                      <a:pt x="1044212" y="129772"/>
                      <a:pt x="1027003" y="129772"/>
                    </a:cubicBezTo>
                    <a:lnTo>
                      <a:pt x="64886" y="129772"/>
                    </a:lnTo>
                    <a:cubicBezTo>
                      <a:pt x="47677" y="129772"/>
                      <a:pt x="31173" y="122936"/>
                      <a:pt x="19005" y="110767"/>
                    </a:cubicBezTo>
                    <a:cubicBezTo>
                      <a:pt x="6836" y="98599"/>
                      <a:pt x="0" y="82095"/>
                      <a:pt x="0" y="64886"/>
                    </a:cubicBezTo>
                    <a:lnTo>
                      <a:pt x="0" y="64886"/>
                    </a:lnTo>
                    <a:cubicBezTo>
                      <a:pt x="0" y="47677"/>
                      <a:pt x="6836" y="31173"/>
                      <a:pt x="19005" y="19005"/>
                    </a:cubicBezTo>
                    <a:cubicBezTo>
                      <a:pt x="31173" y="6836"/>
                      <a:pt x="47677" y="0"/>
                      <a:pt x="64886" y="0"/>
                    </a:cubicBez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45" name="TextBox 6">
                <a:extLst>
                  <a:ext uri="{FF2B5EF4-FFF2-40B4-BE49-F238E27FC236}">
                    <a16:creationId xmlns:a16="http://schemas.microsoft.com/office/drawing/2014/main" id="{7236849C-073B-80FD-0DCB-B0537AFFC500}"/>
                  </a:ext>
                </a:extLst>
              </p:cNvPr>
              <p:cNvSpPr txBox="1"/>
              <p:nvPr/>
            </p:nvSpPr>
            <p:spPr>
              <a:xfrm>
                <a:off x="0" y="-57150"/>
                <a:ext cx="1091889" cy="186922"/>
              </a:xfrm>
              <a:prstGeom prst="rect">
                <a:avLst/>
              </a:prstGeom>
            </p:spPr>
            <p:txBody>
              <a:bodyPr lIns="50800" tIns="50800" rIns="50800" bIns="50800" rtlCol="0" anchor="ctr"/>
              <a:lstStyle/>
              <a:p>
                <a:pPr algn="ctr">
                  <a:lnSpc>
                    <a:spcPts val="2803"/>
                  </a:lnSpc>
                </a:pPr>
                <a:endParaRPr/>
              </a:p>
            </p:txBody>
          </p:sp>
        </p:grpSp>
        <p:sp>
          <p:nvSpPr>
            <p:cNvPr id="43" name="TextBox 10">
              <a:extLst>
                <a:ext uri="{FF2B5EF4-FFF2-40B4-BE49-F238E27FC236}">
                  <a16:creationId xmlns:a16="http://schemas.microsoft.com/office/drawing/2014/main" id="{8A6B7DD9-DF26-6754-694D-72089921A02B}"/>
                </a:ext>
              </a:extLst>
            </p:cNvPr>
            <p:cNvSpPr txBox="1"/>
            <p:nvPr/>
          </p:nvSpPr>
          <p:spPr>
            <a:xfrm>
              <a:off x="2168902" y="5745418"/>
              <a:ext cx="3450489" cy="366767"/>
            </a:xfrm>
            <a:prstGeom prst="rect">
              <a:avLst/>
            </a:prstGeom>
          </p:spPr>
          <p:txBody>
            <a:bodyPr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Misleading Code</a:t>
              </a:r>
            </a:p>
          </p:txBody>
        </p:sp>
      </p:grpSp>
      <p:grpSp>
        <p:nvGrpSpPr>
          <p:cNvPr id="46" name="Group 45">
            <a:extLst>
              <a:ext uri="{FF2B5EF4-FFF2-40B4-BE49-F238E27FC236}">
                <a16:creationId xmlns:a16="http://schemas.microsoft.com/office/drawing/2014/main" id="{BE0A5163-22BC-37B3-AC3C-73B0CA3968BE}"/>
              </a:ext>
            </a:extLst>
          </p:cNvPr>
          <p:cNvGrpSpPr/>
          <p:nvPr/>
        </p:nvGrpSpPr>
        <p:grpSpPr>
          <a:xfrm>
            <a:off x="7061368" y="7403948"/>
            <a:ext cx="4145767" cy="492728"/>
            <a:chOff x="2026027" y="5727019"/>
            <a:chExt cx="4145767" cy="492728"/>
          </a:xfrm>
        </p:grpSpPr>
        <p:grpSp>
          <p:nvGrpSpPr>
            <p:cNvPr id="47" name="Group 4">
              <a:extLst>
                <a:ext uri="{FF2B5EF4-FFF2-40B4-BE49-F238E27FC236}">
                  <a16:creationId xmlns:a16="http://schemas.microsoft.com/office/drawing/2014/main" id="{7B3DD962-F4FB-6F8A-BE43-0DF45BFBB691}"/>
                </a:ext>
              </a:extLst>
            </p:cNvPr>
            <p:cNvGrpSpPr/>
            <p:nvPr/>
          </p:nvGrpSpPr>
          <p:grpSpPr>
            <a:xfrm>
              <a:off x="2026027" y="5727019"/>
              <a:ext cx="4145767" cy="492728"/>
              <a:chOff x="0" y="0"/>
              <a:chExt cx="1091889" cy="129772"/>
            </a:xfrm>
          </p:grpSpPr>
          <p:sp>
            <p:nvSpPr>
              <p:cNvPr id="49" name="Freeform 5">
                <a:extLst>
                  <a:ext uri="{FF2B5EF4-FFF2-40B4-BE49-F238E27FC236}">
                    <a16:creationId xmlns:a16="http://schemas.microsoft.com/office/drawing/2014/main" id="{F562C473-E35D-9EBB-5948-4DA6FA01A9E9}"/>
                  </a:ext>
                </a:extLst>
              </p:cNvPr>
              <p:cNvSpPr/>
              <p:nvPr/>
            </p:nvSpPr>
            <p:spPr>
              <a:xfrm>
                <a:off x="0" y="0"/>
                <a:ext cx="1091889" cy="129772"/>
              </a:xfrm>
              <a:custGeom>
                <a:avLst/>
                <a:gdLst/>
                <a:ahLst/>
                <a:cxnLst/>
                <a:rect l="l" t="t" r="r" b="b"/>
                <a:pathLst>
                  <a:path w="1091889" h="129772">
                    <a:moveTo>
                      <a:pt x="64886" y="0"/>
                    </a:moveTo>
                    <a:lnTo>
                      <a:pt x="1027003" y="0"/>
                    </a:lnTo>
                    <a:cubicBezTo>
                      <a:pt x="1044212" y="0"/>
                      <a:pt x="1060716" y="6836"/>
                      <a:pt x="1072885" y="19005"/>
                    </a:cubicBezTo>
                    <a:cubicBezTo>
                      <a:pt x="1085053" y="31173"/>
                      <a:pt x="1091889" y="47677"/>
                      <a:pt x="1091889" y="64886"/>
                    </a:cubicBezTo>
                    <a:lnTo>
                      <a:pt x="1091889" y="64886"/>
                    </a:lnTo>
                    <a:cubicBezTo>
                      <a:pt x="1091889" y="82095"/>
                      <a:pt x="1085053" y="98599"/>
                      <a:pt x="1072885" y="110767"/>
                    </a:cubicBezTo>
                    <a:cubicBezTo>
                      <a:pt x="1060716" y="122936"/>
                      <a:pt x="1044212" y="129772"/>
                      <a:pt x="1027003" y="129772"/>
                    </a:cubicBezTo>
                    <a:lnTo>
                      <a:pt x="64886" y="129772"/>
                    </a:lnTo>
                    <a:cubicBezTo>
                      <a:pt x="47677" y="129772"/>
                      <a:pt x="31173" y="122936"/>
                      <a:pt x="19005" y="110767"/>
                    </a:cubicBezTo>
                    <a:cubicBezTo>
                      <a:pt x="6836" y="98599"/>
                      <a:pt x="0" y="82095"/>
                      <a:pt x="0" y="64886"/>
                    </a:cubicBezTo>
                    <a:lnTo>
                      <a:pt x="0" y="64886"/>
                    </a:lnTo>
                    <a:cubicBezTo>
                      <a:pt x="0" y="47677"/>
                      <a:pt x="6836" y="31173"/>
                      <a:pt x="19005" y="19005"/>
                    </a:cubicBezTo>
                    <a:cubicBezTo>
                      <a:pt x="31173" y="6836"/>
                      <a:pt x="47677" y="0"/>
                      <a:pt x="64886" y="0"/>
                    </a:cubicBez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50" name="TextBox 6">
                <a:extLst>
                  <a:ext uri="{FF2B5EF4-FFF2-40B4-BE49-F238E27FC236}">
                    <a16:creationId xmlns:a16="http://schemas.microsoft.com/office/drawing/2014/main" id="{FB38228B-0645-9C33-4411-8F718A2BA9AF}"/>
                  </a:ext>
                </a:extLst>
              </p:cNvPr>
              <p:cNvSpPr txBox="1"/>
              <p:nvPr/>
            </p:nvSpPr>
            <p:spPr>
              <a:xfrm>
                <a:off x="0" y="-57150"/>
                <a:ext cx="1091889" cy="186922"/>
              </a:xfrm>
              <a:prstGeom prst="rect">
                <a:avLst/>
              </a:prstGeom>
            </p:spPr>
            <p:txBody>
              <a:bodyPr lIns="50800" tIns="50800" rIns="50800" bIns="50800" rtlCol="0" anchor="ctr"/>
              <a:lstStyle/>
              <a:p>
                <a:pPr algn="ctr">
                  <a:lnSpc>
                    <a:spcPts val="2803"/>
                  </a:lnSpc>
                </a:pPr>
                <a:endParaRPr/>
              </a:p>
            </p:txBody>
          </p:sp>
        </p:grpSp>
        <p:sp>
          <p:nvSpPr>
            <p:cNvPr id="48" name="TextBox 10">
              <a:extLst>
                <a:ext uri="{FF2B5EF4-FFF2-40B4-BE49-F238E27FC236}">
                  <a16:creationId xmlns:a16="http://schemas.microsoft.com/office/drawing/2014/main" id="{FA613966-AD29-FF62-7B60-2E4A8D375CBD}"/>
                </a:ext>
              </a:extLst>
            </p:cNvPr>
            <p:cNvSpPr txBox="1"/>
            <p:nvPr/>
          </p:nvSpPr>
          <p:spPr>
            <a:xfrm>
              <a:off x="2168902" y="5745418"/>
              <a:ext cx="3450489" cy="366767"/>
            </a:xfrm>
            <a:prstGeom prst="rect">
              <a:avLst/>
            </a:prstGeom>
          </p:spPr>
          <p:txBody>
            <a:bodyPr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Nonexistent Error </a:t>
              </a:r>
            </a:p>
          </p:txBody>
        </p:sp>
      </p:grpSp>
      <p:grpSp>
        <p:nvGrpSpPr>
          <p:cNvPr id="51" name="Group 50">
            <a:extLst>
              <a:ext uri="{FF2B5EF4-FFF2-40B4-BE49-F238E27FC236}">
                <a16:creationId xmlns:a16="http://schemas.microsoft.com/office/drawing/2014/main" id="{0EA8FC8B-112A-DDA5-5DB0-04DD1F4123AC}"/>
              </a:ext>
            </a:extLst>
          </p:cNvPr>
          <p:cNvGrpSpPr/>
          <p:nvPr/>
        </p:nvGrpSpPr>
        <p:grpSpPr>
          <a:xfrm>
            <a:off x="12106457" y="7429860"/>
            <a:ext cx="4145767" cy="492728"/>
            <a:chOff x="2026027" y="5727019"/>
            <a:chExt cx="4145767" cy="492728"/>
          </a:xfrm>
        </p:grpSpPr>
        <p:grpSp>
          <p:nvGrpSpPr>
            <p:cNvPr id="52" name="Group 4">
              <a:extLst>
                <a:ext uri="{FF2B5EF4-FFF2-40B4-BE49-F238E27FC236}">
                  <a16:creationId xmlns:a16="http://schemas.microsoft.com/office/drawing/2014/main" id="{E783742B-0F3E-0F85-78DA-E771922A537D}"/>
                </a:ext>
              </a:extLst>
            </p:cNvPr>
            <p:cNvGrpSpPr/>
            <p:nvPr/>
          </p:nvGrpSpPr>
          <p:grpSpPr>
            <a:xfrm>
              <a:off x="2026027" y="5727019"/>
              <a:ext cx="4145767" cy="492728"/>
              <a:chOff x="0" y="0"/>
              <a:chExt cx="1091889" cy="129772"/>
            </a:xfrm>
          </p:grpSpPr>
          <p:sp>
            <p:nvSpPr>
              <p:cNvPr id="54" name="Freeform 5">
                <a:extLst>
                  <a:ext uri="{FF2B5EF4-FFF2-40B4-BE49-F238E27FC236}">
                    <a16:creationId xmlns:a16="http://schemas.microsoft.com/office/drawing/2014/main" id="{2020B5E9-4802-B5FA-41A5-F1D18A553E02}"/>
                  </a:ext>
                </a:extLst>
              </p:cNvPr>
              <p:cNvSpPr/>
              <p:nvPr/>
            </p:nvSpPr>
            <p:spPr>
              <a:xfrm>
                <a:off x="0" y="0"/>
                <a:ext cx="1091889" cy="129772"/>
              </a:xfrm>
              <a:custGeom>
                <a:avLst/>
                <a:gdLst/>
                <a:ahLst/>
                <a:cxnLst/>
                <a:rect l="l" t="t" r="r" b="b"/>
                <a:pathLst>
                  <a:path w="1091889" h="129772">
                    <a:moveTo>
                      <a:pt x="64886" y="0"/>
                    </a:moveTo>
                    <a:lnTo>
                      <a:pt x="1027003" y="0"/>
                    </a:lnTo>
                    <a:cubicBezTo>
                      <a:pt x="1044212" y="0"/>
                      <a:pt x="1060716" y="6836"/>
                      <a:pt x="1072885" y="19005"/>
                    </a:cubicBezTo>
                    <a:cubicBezTo>
                      <a:pt x="1085053" y="31173"/>
                      <a:pt x="1091889" y="47677"/>
                      <a:pt x="1091889" y="64886"/>
                    </a:cubicBezTo>
                    <a:lnTo>
                      <a:pt x="1091889" y="64886"/>
                    </a:lnTo>
                    <a:cubicBezTo>
                      <a:pt x="1091889" y="82095"/>
                      <a:pt x="1085053" y="98599"/>
                      <a:pt x="1072885" y="110767"/>
                    </a:cubicBezTo>
                    <a:cubicBezTo>
                      <a:pt x="1060716" y="122936"/>
                      <a:pt x="1044212" y="129772"/>
                      <a:pt x="1027003" y="129772"/>
                    </a:cubicBezTo>
                    <a:lnTo>
                      <a:pt x="64886" y="129772"/>
                    </a:lnTo>
                    <a:cubicBezTo>
                      <a:pt x="47677" y="129772"/>
                      <a:pt x="31173" y="122936"/>
                      <a:pt x="19005" y="110767"/>
                    </a:cubicBezTo>
                    <a:cubicBezTo>
                      <a:pt x="6836" y="98599"/>
                      <a:pt x="0" y="82095"/>
                      <a:pt x="0" y="64886"/>
                    </a:cubicBezTo>
                    <a:lnTo>
                      <a:pt x="0" y="64886"/>
                    </a:lnTo>
                    <a:cubicBezTo>
                      <a:pt x="0" y="47677"/>
                      <a:pt x="6836" y="31173"/>
                      <a:pt x="19005" y="19005"/>
                    </a:cubicBezTo>
                    <a:cubicBezTo>
                      <a:pt x="31173" y="6836"/>
                      <a:pt x="47677" y="0"/>
                      <a:pt x="64886" y="0"/>
                    </a:cubicBez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55" name="TextBox 6">
                <a:extLst>
                  <a:ext uri="{FF2B5EF4-FFF2-40B4-BE49-F238E27FC236}">
                    <a16:creationId xmlns:a16="http://schemas.microsoft.com/office/drawing/2014/main" id="{A89AA8FC-3ECD-054A-5478-E08CEA483846}"/>
                  </a:ext>
                </a:extLst>
              </p:cNvPr>
              <p:cNvSpPr txBox="1"/>
              <p:nvPr/>
            </p:nvSpPr>
            <p:spPr>
              <a:xfrm>
                <a:off x="0" y="-57150"/>
                <a:ext cx="1091889" cy="186922"/>
              </a:xfrm>
              <a:prstGeom prst="rect">
                <a:avLst/>
              </a:prstGeom>
            </p:spPr>
            <p:txBody>
              <a:bodyPr lIns="50800" tIns="50800" rIns="50800" bIns="50800" rtlCol="0" anchor="ctr"/>
              <a:lstStyle/>
              <a:p>
                <a:pPr algn="ctr">
                  <a:lnSpc>
                    <a:spcPts val="2803"/>
                  </a:lnSpc>
                </a:pPr>
                <a:endParaRPr/>
              </a:p>
            </p:txBody>
          </p:sp>
        </p:grpSp>
        <p:sp>
          <p:nvSpPr>
            <p:cNvPr id="53" name="TextBox 10">
              <a:extLst>
                <a:ext uri="{FF2B5EF4-FFF2-40B4-BE49-F238E27FC236}">
                  <a16:creationId xmlns:a16="http://schemas.microsoft.com/office/drawing/2014/main" id="{A0F3C233-9879-8623-679F-F32E440AE218}"/>
                </a:ext>
              </a:extLst>
            </p:cNvPr>
            <p:cNvSpPr txBox="1"/>
            <p:nvPr/>
          </p:nvSpPr>
          <p:spPr>
            <a:xfrm>
              <a:off x="2168902" y="5745418"/>
              <a:ext cx="3450489" cy="366767"/>
            </a:xfrm>
            <a:prstGeom prst="rect">
              <a:avLst/>
            </a:prstGeom>
          </p:spPr>
          <p:txBody>
            <a:bodyPr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Best Practices</a:t>
              </a:r>
            </a:p>
          </p:txBody>
        </p:sp>
      </p:grpSp>
    </p:spTree>
    <p:extLst>
      <p:ext uri="{BB962C8B-B14F-4D97-AF65-F5344CB8AC3E}">
        <p14:creationId xmlns:p14="http://schemas.microsoft.com/office/powerpoint/2010/main" val="1724739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D232D"/>
        </a:solidFill>
        <a:effectLst/>
      </p:bgPr>
    </p:bg>
    <p:spTree>
      <p:nvGrpSpPr>
        <p:cNvPr id="1" name="">
          <a:extLst>
            <a:ext uri="{FF2B5EF4-FFF2-40B4-BE49-F238E27FC236}">
              <a16:creationId xmlns:a16="http://schemas.microsoft.com/office/drawing/2014/main" id="{594B785F-3EBF-15A2-5777-F8BAB6D21C59}"/>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4B9D6076-5BB5-8AFD-5958-21E01C4CF9C1}"/>
              </a:ext>
            </a:extLst>
          </p:cNvPr>
          <p:cNvGrpSpPr/>
          <p:nvPr/>
        </p:nvGrpSpPr>
        <p:grpSpPr>
          <a:xfrm>
            <a:off x="2026027" y="5727019"/>
            <a:ext cx="4145767" cy="492728"/>
            <a:chOff x="2026027" y="5727019"/>
            <a:chExt cx="4145767" cy="492728"/>
          </a:xfrm>
        </p:grpSpPr>
        <p:grpSp>
          <p:nvGrpSpPr>
            <p:cNvPr id="4" name="Group 4">
              <a:extLst>
                <a:ext uri="{FF2B5EF4-FFF2-40B4-BE49-F238E27FC236}">
                  <a16:creationId xmlns:a16="http://schemas.microsoft.com/office/drawing/2014/main" id="{4502D1FE-54DB-B553-9F3D-A21B124549AF}"/>
                </a:ext>
              </a:extLst>
            </p:cNvPr>
            <p:cNvGrpSpPr/>
            <p:nvPr/>
          </p:nvGrpSpPr>
          <p:grpSpPr>
            <a:xfrm>
              <a:off x="2026027" y="5727019"/>
              <a:ext cx="4145767" cy="492728"/>
              <a:chOff x="0" y="0"/>
              <a:chExt cx="1091889" cy="129772"/>
            </a:xfrm>
          </p:grpSpPr>
          <p:sp>
            <p:nvSpPr>
              <p:cNvPr id="5" name="Freeform 5">
                <a:extLst>
                  <a:ext uri="{FF2B5EF4-FFF2-40B4-BE49-F238E27FC236}">
                    <a16:creationId xmlns:a16="http://schemas.microsoft.com/office/drawing/2014/main" id="{C08E608F-CADC-F5F6-C447-0E4E1877B1CE}"/>
                  </a:ext>
                </a:extLst>
              </p:cNvPr>
              <p:cNvSpPr/>
              <p:nvPr/>
            </p:nvSpPr>
            <p:spPr>
              <a:xfrm>
                <a:off x="0" y="0"/>
                <a:ext cx="1091889" cy="129772"/>
              </a:xfrm>
              <a:custGeom>
                <a:avLst/>
                <a:gdLst/>
                <a:ahLst/>
                <a:cxnLst/>
                <a:rect l="l" t="t" r="r" b="b"/>
                <a:pathLst>
                  <a:path w="1091889" h="129772">
                    <a:moveTo>
                      <a:pt x="64886" y="0"/>
                    </a:moveTo>
                    <a:lnTo>
                      <a:pt x="1027003" y="0"/>
                    </a:lnTo>
                    <a:cubicBezTo>
                      <a:pt x="1044212" y="0"/>
                      <a:pt x="1060716" y="6836"/>
                      <a:pt x="1072885" y="19005"/>
                    </a:cubicBezTo>
                    <a:cubicBezTo>
                      <a:pt x="1085053" y="31173"/>
                      <a:pt x="1091889" y="47677"/>
                      <a:pt x="1091889" y="64886"/>
                    </a:cubicBezTo>
                    <a:lnTo>
                      <a:pt x="1091889" y="64886"/>
                    </a:lnTo>
                    <a:cubicBezTo>
                      <a:pt x="1091889" y="82095"/>
                      <a:pt x="1085053" y="98599"/>
                      <a:pt x="1072885" y="110767"/>
                    </a:cubicBezTo>
                    <a:cubicBezTo>
                      <a:pt x="1060716" y="122936"/>
                      <a:pt x="1044212" y="129772"/>
                      <a:pt x="1027003" y="129772"/>
                    </a:cubicBezTo>
                    <a:lnTo>
                      <a:pt x="64886" y="129772"/>
                    </a:lnTo>
                    <a:cubicBezTo>
                      <a:pt x="47677" y="129772"/>
                      <a:pt x="31173" y="122936"/>
                      <a:pt x="19005" y="110767"/>
                    </a:cubicBezTo>
                    <a:cubicBezTo>
                      <a:pt x="6836" y="98599"/>
                      <a:pt x="0" y="82095"/>
                      <a:pt x="0" y="64886"/>
                    </a:cubicBezTo>
                    <a:lnTo>
                      <a:pt x="0" y="64886"/>
                    </a:lnTo>
                    <a:cubicBezTo>
                      <a:pt x="0" y="47677"/>
                      <a:pt x="6836" y="31173"/>
                      <a:pt x="19005" y="19005"/>
                    </a:cubicBezTo>
                    <a:cubicBezTo>
                      <a:pt x="31173" y="6836"/>
                      <a:pt x="47677" y="0"/>
                      <a:pt x="64886" y="0"/>
                    </a:cubicBez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6" name="TextBox 6">
                <a:extLst>
                  <a:ext uri="{FF2B5EF4-FFF2-40B4-BE49-F238E27FC236}">
                    <a16:creationId xmlns:a16="http://schemas.microsoft.com/office/drawing/2014/main" id="{FBC17EE5-8071-4A20-B8C9-5207848AAA89}"/>
                  </a:ext>
                </a:extLst>
              </p:cNvPr>
              <p:cNvSpPr txBox="1"/>
              <p:nvPr/>
            </p:nvSpPr>
            <p:spPr>
              <a:xfrm>
                <a:off x="0" y="-57150"/>
                <a:ext cx="1091889" cy="186922"/>
              </a:xfrm>
              <a:prstGeom prst="rect">
                <a:avLst/>
              </a:prstGeom>
            </p:spPr>
            <p:txBody>
              <a:bodyPr lIns="50800" tIns="50800" rIns="50800" bIns="50800" rtlCol="0" anchor="ctr"/>
              <a:lstStyle/>
              <a:p>
                <a:pPr algn="ctr">
                  <a:lnSpc>
                    <a:spcPts val="2803"/>
                  </a:lnSpc>
                </a:pPr>
                <a:endParaRPr/>
              </a:p>
            </p:txBody>
          </p:sp>
        </p:grpSp>
        <p:sp>
          <p:nvSpPr>
            <p:cNvPr id="10" name="TextBox 10">
              <a:extLst>
                <a:ext uri="{FF2B5EF4-FFF2-40B4-BE49-F238E27FC236}">
                  <a16:creationId xmlns:a16="http://schemas.microsoft.com/office/drawing/2014/main" id="{DDD526B8-5C6B-9E19-9F30-0FBEC6984589}"/>
                </a:ext>
              </a:extLst>
            </p:cNvPr>
            <p:cNvSpPr txBox="1"/>
            <p:nvPr/>
          </p:nvSpPr>
          <p:spPr>
            <a:xfrm>
              <a:off x="2168902" y="5745418"/>
              <a:ext cx="3450489" cy="366767"/>
            </a:xfrm>
            <a:prstGeom prst="rect">
              <a:avLst/>
            </a:prstGeom>
          </p:spPr>
          <p:txBody>
            <a:bodyPr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Hallucinated API </a:t>
              </a:r>
            </a:p>
          </p:txBody>
        </p:sp>
      </p:grpSp>
      <p:grpSp>
        <p:nvGrpSpPr>
          <p:cNvPr id="22" name="Group 22">
            <a:extLst>
              <a:ext uri="{FF2B5EF4-FFF2-40B4-BE49-F238E27FC236}">
                <a16:creationId xmlns:a16="http://schemas.microsoft.com/office/drawing/2014/main" id="{D3F842E6-99C4-00A1-A332-92919241C8AB}"/>
              </a:ext>
            </a:extLst>
          </p:cNvPr>
          <p:cNvGrpSpPr/>
          <p:nvPr/>
        </p:nvGrpSpPr>
        <p:grpSpPr>
          <a:xfrm>
            <a:off x="9144000" y="-1350947"/>
            <a:ext cx="11563599" cy="6434348"/>
            <a:chOff x="0" y="0"/>
            <a:chExt cx="1149715" cy="639737"/>
          </a:xfrm>
        </p:grpSpPr>
        <p:sp>
          <p:nvSpPr>
            <p:cNvPr id="23" name="Freeform 23">
              <a:extLst>
                <a:ext uri="{FF2B5EF4-FFF2-40B4-BE49-F238E27FC236}">
                  <a16:creationId xmlns:a16="http://schemas.microsoft.com/office/drawing/2014/main" id="{AD4FE953-BC83-3BA5-B3AA-FCCA3C9A4F9C}"/>
                </a:ext>
              </a:extLst>
            </p:cNvPr>
            <p:cNvSpPr/>
            <p:nvPr/>
          </p:nvSpPr>
          <p:spPr>
            <a:xfrm>
              <a:off x="0" y="0"/>
              <a:ext cx="1149715" cy="639737"/>
            </a:xfrm>
            <a:custGeom>
              <a:avLst/>
              <a:gdLst/>
              <a:ahLst/>
              <a:cxnLst/>
              <a:rect l="l" t="t" r="r" b="b"/>
              <a:pathLst>
                <a:path w="1149715" h="639737">
                  <a:moveTo>
                    <a:pt x="203200" y="0"/>
                  </a:moveTo>
                  <a:lnTo>
                    <a:pt x="1149715" y="0"/>
                  </a:lnTo>
                  <a:lnTo>
                    <a:pt x="946515" y="639737"/>
                  </a:lnTo>
                  <a:lnTo>
                    <a:pt x="0" y="639737"/>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24" name="TextBox 24">
              <a:extLst>
                <a:ext uri="{FF2B5EF4-FFF2-40B4-BE49-F238E27FC236}">
                  <a16:creationId xmlns:a16="http://schemas.microsoft.com/office/drawing/2014/main" id="{7556627C-9FB9-D6D2-CA66-11C65827E9F0}"/>
                </a:ext>
              </a:extLst>
            </p:cNvPr>
            <p:cNvSpPr txBox="1"/>
            <p:nvPr/>
          </p:nvSpPr>
          <p:spPr>
            <a:xfrm>
              <a:off x="101600" y="-57150"/>
              <a:ext cx="946515" cy="696887"/>
            </a:xfrm>
            <a:prstGeom prst="rect">
              <a:avLst/>
            </a:prstGeom>
          </p:spPr>
          <p:txBody>
            <a:bodyPr lIns="50800" tIns="50800" rIns="50800" bIns="50800" rtlCol="0" anchor="ctr"/>
            <a:lstStyle/>
            <a:p>
              <a:pPr algn="ctr">
                <a:lnSpc>
                  <a:spcPts val="2803"/>
                </a:lnSpc>
              </a:pPr>
              <a:endParaRPr/>
            </a:p>
          </p:txBody>
        </p:sp>
      </p:grpSp>
      <p:sp>
        <p:nvSpPr>
          <p:cNvPr id="25" name="TextBox 25">
            <a:extLst>
              <a:ext uri="{FF2B5EF4-FFF2-40B4-BE49-F238E27FC236}">
                <a16:creationId xmlns:a16="http://schemas.microsoft.com/office/drawing/2014/main" id="{51A852BC-85CA-354D-C992-0B5FE628403C}"/>
              </a:ext>
            </a:extLst>
          </p:cNvPr>
          <p:cNvSpPr txBox="1"/>
          <p:nvPr/>
        </p:nvSpPr>
        <p:spPr>
          <a:xfrm>
            <a:off x="2026027" y="1875752"/>
            <a:ext cx="7861639" cy="795089"/>
          </a:xfrm>
          <a:prstGeom prst="rect">
            <a:avLst/>
          </a:prstGeom>
        </p:spPr>
        <p:txBody>
          <a:bodyPr lIns="0" tIns="0" rIns="0" bIns="0" rtlCol="0" anchor="t">
            <a:spAutoFit/>
          </a:bodyPr>
          <a:lstStyle/>
          <a:p>
            <a:pPr>
              <a:lnSpc>
                <a:spcPts val="6214"/>
              </a:lnSpc>
            </a:pPr>
            <a:r>
              <a:rPr lang="en-US" sz="5357" dirty="0">
                <a:solidFill>
                  <a:srgbClr val="F3F3F2"/>
                </a:solidFill>
                <a:latin typeface="Tomorrow"/>
                <a:ea typeface="Tomorrow"/>
                <a:cs typeface="Tomorrow"/>
                <a:sym typeface="Tomorrow"/>
              </a:rPr>
              <a:t>The Downside</a:t>
            </a:r>
          </a:p>
        </p:txBody>
      </p:sp>
      <p:sp>
        <p:nvSpPr>
          <p:cNvPr id="2" name="Freeform 8">
            <a:extLst>
              <a:ext uri="{FF2B5EF4-FFF2-40B4-BE49-F238E27FC236}">
                <a16:creationId xmlns:a16="http://schemas.microsoft.com/office/drawing/2014/main" id="{DEBCEE94-574A-3EB0-40BA-128261797993}"/>
              </a:ext>
            </a:extLst>
          </p:cNvPr>
          <p:cNvSpPr/>
          <p:nvPr/>
        </p:nvSpPr>
        <p:spPr>
          <a:xfrm>
            <a:off x="2026027" y="6873262"/>
            <a:ext cx="4089749" cy="3071029"/>
          </a:xfrm>
          <a:custGeom>
            <a:avLst/>
            <a:gdLst/>
            <a:ahLst/>
            <a:cxnLst/>
            <a:rect l="l" t="t" r="r" b="b"/>
            <a:pathLst>
              <a:path w="4089749" h="3071029">
                <a:moveTo>
                  <a:pt x="0" y="0"/>
                </a:moveTo>
                <a:lnTo>
                  <a:pt x="4089748" y="0"/>
                </a:lnTo>
                <a:lnTo>
                  <a:pt x="4089748" y="3071030"/>
                </a:lnTo>
                <a:lnTo>
                  <a:pt x="0" y="3071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7" name="TextBox 6">
            <a:extLst>
              <a:ext uri="{FF2B5EF4-FFF2-40B4-BE49-F238E27FC236}">
                <a16:creationId xmlns:a16="http://schemas.microsoft.com/office/drawing/2014/main" id="{A35FDAC0-C28F-9D98-78F1-1DD038FA41F6}"/>
              </a:ext>
            </a:extLst>
          </p:cNvPr>
          <p:cNvSpPr txBox="1"/>
          <p:nvPr/>
        </p:nvSpPr>
        <p:spPr>
          <a:xfrm>
            <a:off x="2375446" y="7408502"/>
            <a:ext cx="3581400" cy="2000548"/>
          </a:xfrm>
          <a:prstGeom prst="rect">
            <a:avLst/>
          </a:prstGeom>
          <a:noFill/>
        </p:spPr>
        <p:txBody>
          <a:bodyPr wrap="square">
            <a:spAutoFit/>
          </a:bodyPr>
          <a:lstStyle/>
          <a:p>
            <a:r>
              <a:rPr lang="en-US" sz="2000" dirty="0">
                <a:solidFill>
                  <a:schemeClr val="bg1"/>
                </a:solidFill>
              </a:rPr>
              <a:t>GET /users</a:t>
            </a:r>
          </a:p>
          <a:p>
            <a:pPr rtl="0">
              <a:spcBef>
                <a:spcPts val="1200"/>
              </a:spcBef>
              <a:spcAft>
                <a:spcPts val="1200"/>
              </a:spcAft>
              <a:buNone/>
            </a:pPr>
            <a:r>
              <a:rPr lang="en-US" sz="1600" dirty="0">
                <a:solidFill>
                  <a:schemeClr val="bg1"/>
                </a:solidFill>
              </a:rPr>
              <a:t> </a:t>
            </a:r>
            <a:r>
              <a:rPr lang="en-US" sz="1600" b="0" i="0" u="none" strike="noStrike" dirty="0">
                <a:solidFill>
                  <a:srgbClr val="81A1C1"/>
                </a:solidFill>
                <a:effectLst/>
                <a:latin typeface="Roboto" panose="02000000000000000000" pitchFamily="2" charset="0"/>
              </a:rPr>
              <a:t>-</a:t>
            </a:r>
            <a:r>
              <a:rPr lang="en-US" sz="1600" b="0" i="0" u="none" strike="noStrike" dirty="0">
                <a:solidFill>
                  <a:srgbClr val="FFFFFF"/>
                </a:solidFill>
                <a:effectLst/>
                <a:latin typeface="Roboto" panose="02000000000000000000" pitchFamily="2" charset="0"/>
              </a:rPr>
              <a:t> </a:t>
            </a:r>
            <a:r>
              <a:rPr lang="en-US" sz="1600" b="0" i="0" u="none" strike="noStrike" dirty="0">
                <a:solidFill>
                  <a:srgbClr val="81A1C1"/>
                </a:solidFill>
                <a:effectLst/>
                <a:latin typeface="Roboto" panose="02000000000000000000" pitchFamily="2" charset="0"/>
              </a:rPr>
              <a:t>`</a:t>
            </a:r>
            <a:r>
              <a:rPr lang="en-US" sz="1600" b="0" i="0" u="none" strike="noStrike" dirty="0" err="1">
                <a:solidFill>
                  <a:srgbClr val="81A1C1"/>
                </a:solidFill>
                <a:effectLst/>
                <a:latin typeface="Roboto" panose="02000000000000000000" pitchFamily="2" charset="0"/>
              </a:rPr>
              <a:t>include_deleted</a:t>
            </a:r>
            <a:r>
              <a:rPr lang="en-US" sz="1600" b="0" i="0" u="none" strike="noStrike" dirty="0">
                <a:solidFill>
                  <a:srgbClr val="81A1C1"/>
                </a:solidFill>
                <a:effectLst/>
                <a:latin typeface="Roboto" panose="02000000000000000000" pitchFamily="2" charset="0"/>
              </a:rPr>
              <a:t>`</a:t>
            </a:r>
            <a:r>
              <a:rPr lang="en-US" sz="1600" b="0" i="0" u="none" strike="noStrike" dirty="0">
                <a:solidFill>
                  <a:srgbClr val="FFFFFF"/>
                </a:solidFill>
                <a:effectLst/>
                <a:latin typeface="Roboto" panose="02000000000000000000" pitchFamily="2" charset="0"/>
              </a:rPr>
              <a:t> (</a:t>
            </a:r>
            <a:r>
              <a:rPr lang="en-US" sz="1600" b="0" i="0" u="none" strike="noStrike" dirty="0" err="1">
                <a:solidFill>
                  <a:srgbClr val="FFFFFF"/>
                </a:solidFill>
                <a:effectLst/>
                <a:latin typeface="Roboto" panose="02000000000000000000" pitchFamily="2" charset="0"/>
              </a:rPr>
              <a:t>boolean</a:t>
            </a:r>
            <a:r>
              <a:rPr lang="en-US" sz="1600" b="0" i="0" u="none" strike="noStrike" dirty="0">
                <a:solidFill>
                  <a:srgbClr val="FFFFFF"/>
                </a:solidFill>
                <a:effectLst/>
                <a:latin typeface="Roboto" panose="02000000000000000000" pitchFamily="2" charset="0"/>
              </a:rPr>
              <a:t>): If </a:t>
            </a:r>
            <a:r>
              <a:rPr lang="en-US" sz="1600" b="0" i="0" u="none" strike="noStrike" dirty="0">
                <a:solidFill>
                  <a:srgbClr val="81A1C1"/>
                </a:solidFill>
                <a:effectLst/>
                <a:latin typeface="Roboto" panose="02000000000000000000" pitchFamily="2" charset="0"/>
              </a:rPr>
              <a:t>`true`</a:t>
            </a:r>
            <a:r>
              <a:rPr lang="en-US" sz="1600" b="0" i="0" u="none" strike="noStrike" dirty="0">
                <a:solidFill>
                  <a:srgbClr val="FFFFFF"/>
                </a:solidFill>
                <a:effectLst/>
                <a:latin typeface="Roboto" panose="02000000000000000000" pitchFamily="2" charset="0"/>
              </a:rPr>
              <a:t>, returns deleted users.  </a:t>
            </a:r>
            <a:endParaRPr lang="en-US" sz="1600" b="0" dirty="0">
              <a:effectLst/>
            </a:endParaRPr>
          </a:p>
          <a:p>
            <a:pPr rtl="0">
              <a:buNone/>
            </a:pPr>
            <a:r>
              <a:rPr lang="en-US" sz="1600" b="0" i="0" u="none" strike="noStrike" dirty="0">
                <a:solidFill>
                  <a:srgbClr val="81A1C1"/>
                </a:solidFill>
                <a:effectLst/>
                <a:latin typeface="Roboto" panose="02000000000000000000" pitchFamily="2" charset="0"/>
              </a:rPr>
              <a:t>-</a:t>
            </a:r>
            <a:r>
              <a:rPr lang="en-US" sz="1600" b="0" i="0" u="none" strike="noStrike" dirty="0">
                <a:solidFill>
                  <a:srgbClr val="FFFFFF"/>
                </a:solidFill>
                <a:effectLst/>
                <a:latin typeface="Roboto" panose="02000000000000000000" pitchFamily="2" charset="0"/>
              </a:rPr>
              <a:t> </a:t>
            </a:r>
            <a:r>
              <a:rPr lang="en-US" sz="1600" b="0" i="0" u="none" strike="noStrike" dirty="0">
                <a:solidFill>
                  <a:srgbClr val="81A1C1"/>
                </a:solidFill>
                <a:effectLst/>
                <a:latin typeface="Roboto" panose="02000000000000000000" pitchFamily="2" charset="0"/>
              </a:rPr>
              <a:t>`limit`</a:t>
            </a:r>
            <a:r>
              <a:rPr lang="en-US" sz="1600" b="0" i="0" u="none" strike="noStrike" dirty="0">
                <a:solidFill>
                  <a:srgbClr val="FFFFFF"/>
                </a:solidFill>
                <a:effectLst/>
                <a:latin typeface="Roboto" panose="02000000000000000000" pitchFamily="2" charset="0"/>
              </a:rPr>
              <a:t> (integer): Maximum number of users to return (default: 50). </a:t>
            </a:r>
            <a:endParaRPr lang="en-US" sz="1600" b="0" dirty="0">
              <a:effectLst/>
            </a:endParaRPr>
          </a:p>
          <a:p>
            <a:endParaRPr lang="en-US" sz="2000" dirty="0">
              <a:solidFill>
                <a:schemeClr val="bg1"/>
              </a:solidFill>
            </a:endParaRPr>
          </a:p>
        </p:txBody>
      </p:sp>
      <p:sp>
        <p:nvSpPr>
          <p:cNvPr id="9" name="TextBox 8">
            <a:extLst>
              <a:ext uri="{FF2B5EF4-FFF2-40B4-BE49-F238E27FC236}">
                <a16:creationId xmlns:a16="http://schemas.microsoft.com/office/drawing/2014/main" id="{A8687110-1A9E-8DCF-DCB0-E2ADD6848118}"/>
              </a:ext>
            </a:extLst>
          </p:cNvPr>
          <p:cNvSpPr txBox="1"/>
          <p:nvPr/>
        </p:nvSpPr>
        <p:spPr>
          <a:xfrm>
            <a:off x="2055335" y="6361838"/>
            <a:ext cx="10357338" cy="369332"/>
          </a:xfrm>
          <a:prstGeom prst="rect">
            <a:avLst/>
          </a:prstGeom>
          <a:noFill/>
        </p:spPr>
        <p:txBody>
          <a:bodyPr wrap="square">
            <a:spAutoFit/>
          </a:bodyPr>
          <a:lstStyle/>
          <a:p>
            <a:r>
              <a:rPr lang="en-US" sz="1800" b="0" i="1" u="none" strike="noStrike" dirty="0">
                <a:solidFill>
                  <a:schemeClr val="bg1"/>
                </a:solidFill>
                <a:effectLst/>
                <a:latin typeface="Roboto" panose="02000000000000000000" pitchFamily="2" charset="0"/>
              </a:rPr>
              <a:t>"What are the parameters for the </a:t>
            </a:r>
            <a:r>
              <a:rPr lang="en-US" sz="1800" b="0" i="1" u="none" strike="noStrike" dirty="0">
                <a:solidFill>
                  <a:schemeClr val="bg1"/>
                </a:solidFill>
                <a:effectLst/>
                <a:latin typeface="Roboto Mono" panose="00000009000000000000" pitchFamily="49" charset="0"/>
              </a:rPr>
              <a:t>GET /users</a:t>
            </a:r>
            <a:r>
              <a:rPr lang="en-US" sz="1800" b="0" i="1" u="none" strike="noStrike" dirty="0">
                <a:solidFill>
                  <a:schemeClr val="bg1"/>
                </a:solidFill>
                <a:effectLst/>
                <a:latin typeface="Roboto" panose="02000000000000000000" pitchFamily="2" charset="0"/>
              </a:rPr>
              <a:t> endpoint in GitHub's REST API?"</a:t>
            </a:r>
            <a:endParaRPr lang="en-US" dirty="0">
              <a:solidFill>
                <a:schemeClr val="bg1"/>
              </a:solidFill>
            </a:endParaRPr>
          </a:p>
        </p:txBody>
      </p:sp>
    </p:spTree>
    <p:extLst>
      <p:ext uri="{BB962C8B-B14F-4D97-AF65-F5344CB8AC3E}">
        <p14:creationId xmlns:p14="http://schemas.microsoft.com/office/powerpoint/2010/main" val="921393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D232D"/>
        </a:solidFill>
        <a:effectLst/>
      </p:bgPr>
    </p:bg>
    <p:spTree>
      <p:nvGrpSpPr>
        <p:cNvPr id="1" name="">
          <a:extLst>
            <a:ext uri="{FF2B5EF4-FFF2-40B4-BE49-F238E27FC236}">
              <a16:creationId xmlns:a16="http://schemas.microsoft.com/office/drawing/2014/main" id="{C1DA4B8B-0066-6F54-4D37-4256F998FB15}"/>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00E13287-7DC2-FE3F-BE60-A0B69E11DF92}"/>
              </a:ext>
            </a:extLst>
          </p:cNvPr>
          <p:cNvGrpSpPr/>
          <p:nvPr/>
        </p:nvGrpSpPr>
        <p:grpSpPr>
          <a:xfrm>
            <a:off x="2026027" y="5727019"/>
            <a:ext cx="4145767" cy="492728"/>
            <a:chOff x="2026027" y="5727019"/>
            <a:chExt cx="4145767" cy="492728"/>
          </a:xfrm>
        </p:grpSpPr>
        <p:grpSp>
          <p:nvGrpSpPr>
            <p:cNvPr id="4" name="Group 4">
              <a:extLst>
                <a:ext uri="{FF2B5EF4-FFF2-40B4-BE49-F238E27FC236}">
                  <a16:creationId xmlns:a16="http://schemas.microsoft.com/office/drawing/2014/main" id="{5CC9A461-2587-AF1D-1DDB-03925022F20A}"/>
                </a:ext>
              </a:extLst>
            </p:cNvPr>
            <p:cNvGrpSpPr/>
            <p:nvPr/>
          </p:nvGrpSpPr>
          <p:grpSpPr>
            <a:xfrm>
              <a:off x="2026027" y="5727019"/>
              <a:ext cx="4145767" cy="492728"/>
              <a:chOff x="0" y="0"/>
              <a:chExt cx="1091889" cy="129772"/>
            </a:xfrm>
          </p:grpSpPr>
          <p:sp>
            <p:nvSpPr>
              <p:cNvPr id="5" name="Freeform 5">
                <a:extLst>
                  <a:ext uri="{FF2B5EF4-FFF2-40B4-BE49-F238E27FC236}">
                    <a16:creationId xmlns:a16="http://schemas.microsoft.com/office/drawing/2014/main" id="{DF153606-A520-9F95-8F2C-AA7B3084828F}"/>
                  </a:ext>
                </a:extLst>
              </p:cNvPr>
              <p:cNvSpPr/>
              <p:nvPr/>
            </p:nvSpPr>
            <p:spPr>
              <a:xfrm>
                <a:off x="0" y="0"/>
                <a:ext cx="1091889" cy="129772"/>
              </a:xfrm>
              <a:custGeom>
                <a:avLst/>
                <a:gdLst/>
                <a:ahLst/>
                <a:cxnLst/>
                <a:rect l="l" t="t" r="r" b="b"/>
                <a:pathLst>
                  <a:path w="1091889" h="129772">
                    <a:moveTo>
                      <a:pt x="64886" y="0"/>
                    </a:moveTo>
                    <a:lnTo>
                      <a:pt x="1027003" y="0"/>
                    </a:lnTo>
                    <a:cubicBezTo>
                      <a:pt x="1044212" y="0"/>
                      <a:pt x="1060716" y="6836"/>
                      <a:pt x="1072885" y="19005"/>
                    </a:cubicBezTo>
                    <a:cubicBezTo>
                      <a:pt x="1085053" y="31173"/>
                      <a:pt x="1091889" y="47677"/>
                      <a:pt x="1091889" y="64886"/>
                    </a:cubicBezTo>
                    <a:lnTo>
                      <a:pt x="1091889" y="64886"/>
                    </a:lnTo>
                    <a:cubicBezTo>
                      <a:pt x="1091889" y="82095"/>
                      <a:pt x="1085053" y="98599"/>
                      <a:pt x="1072885" y="110767"/>
                    </a:cubicBezTo>
                    <a:cubicBezTo>
                      <a:pt x="1060716" y="122936"/>
                      <a:pt x="1044212" y="129772"/>
                      <a:pt x="1027003" y="129772"/>
                    </a:cubicBezTo>
                    <a:lnTo>
                      <a:pt x="64886" y="129772"/>
                    </a:lnTo>
                    <a:cubicBezTo>
                      <a:pt x="47677" y="129772"/>
                      <a:pt x="31173" y="122936"/>
                      <a:pt x="19005" y="110767"/>
                    </a:cubicBezTo>
                    <a:cubicBezTo>
                      <a:pt x="6836" y="98599"/>
                      <a:pt x="0" y="82095"/>
                      <a:pt x="0" y="64886"/>
                    </a:cubicBezTo>
                    <a:lnTo>
                      <a:pt x="0" y="64886"/>
                    </a:lnTo>
                    <a:cubicBezTo>
                      <a:pt x="0" y="47677"/>
                      <a:pt x="6836" y="31173"/>
                      <a:pt x="19005" y="19005"/>
                    </a:cubicBezTo>
                    <a:cubicBezTo>
                      <a:pt x="31173" y="6836"/>
                      <a:pt x="47677" y="0"/>
                      <a:pt x="64886" y="0"/>
                    </a:cubicBez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6" name="TextBox 6">
                <a:extLst>
                  <a:ext uri="{FF2B5EF4-FFF2-40B4-BE49-F238E27FC236}">
                    <a16:creationId xmlns:a16="http://schemas.microsoft.com/office/drawing/2014/main" id="{17D4EEA0-603C-B38B-5F9D-7131671DCF3A}"/>
                  </a:ext>
                </a:extLst>
              </p:cNvPr>
              <p:cNvSpPr txBox="1"/>
              <p:nvPr/>
            </p:nvSpPr>
            <p:spPr>
              <a:xfrm>
                <a:off x="0" y="-57150"/>
                <a:ext cx="1091889" cy="186922"/>
              </a:xfrm>
              <a:prstGeom prst="rect">
                <a:avLst/>
              </a:prstGeom>
            </p:spPr>
            <p:txBody>
              <a:bodyPr lIns="50800" tIns="50800" rIns="50800" bIns="50800" rtlCol="0" anchor="ctr"/>
              <a:lstStyle/>
              <a:p>
                <a:pPr algn="ctr">
                  <a:lnSpc>
                    <a:spcPts val="2803"/>
                  </a:lnSpc>
                </a:pPr>
                <a:endParaRPr/>
              </a:p>
            </p:txBody>
          </p:sp>
        </p:grpSp>
        <p:sp>
          <p:nvSpPr>
            <p:cNvPr id="10" name="TextBox 10">
              <a:extLst>
                <a:ext uri="{FF2B5EF4-FFF2-40B4-BE49-F238E27FC236}">
                  <a16:creationId xmlns:a16="http://schemas.microsoft.com/office/drawing/2014/main" id="{E1B3D4D5-2597-A0E9-16A4-3DE29ECA8014}"/>
                </a:ext>
              </a:extLst>
            </p:cNvPr>
            <p:cNvSpPr txBox="1"/>
            <p:nvPr/>
          </p:nvSpPr>
          <p:spPr>
            <a:xfrm>
              <a:off x="2168902" y="5745418"/>
              <a:ext cx="3450489" cy="366767"/>
            </a:xfrm>
            <a:prstGeom prst="rect">
              <a:avLst/>
            </a:prstGeom>
          </p:spPr>
          <p:txBody>
            <a:bodyPr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Imagined Features</a:t>
              </a:r>
            </a:p>
          </p:txBody>
        </p:sp>
      </p:grpSp>
      <p:grpSp>
        <p:nvGrpSpPr>
          <p:cNvPr id="22" name="Group 22">
            <a:extLst>
              <a:ext uri="{FF2B5EF4-FFF2-40B4-BE49-F238E27FC236}">
                <a16:creationId xmlns:a16="http://schemas.microsoft.com/office/drawing/2014/main" id="{CD220B2D-4AA3-16C9-6205-2C6B085DF924}"/>
              </a:ext>
            </a:extLst>
          </p:cNvPr>
          <p:cNvGrpSpPr/>
          <p:nvPr/>
        </p:nvGrpSpPr>
        <p:grpSpPr>
          <a:xfrm>
            <a:off x="9144000" y="-1350947"/>
            <a:ext cx="11563599" cy="6434348"/>
            <a:chOff x="0" y="0"/>
            <a:chExt cx="1149715" cy="639737"/>
          </a:xfrm>
        </p:grpSpPr>
        <p:sp>
          <p:nvSpPr>
            <p:cNvPr id="23" name="Freeform 23">
              <a:extLst>
                <a:ext uri="{FF2B5EF4-FFF2-40B4-BE49-F238E27FC236}">
                  <a16:creationId xmlns:a16="http://schemas.microsoft.com/office/drawing/2014/main" id="{DFD7AA07-5FAF-BA9F-B1E6-55970B1EF8F6}"/>
                </a:ext>
              </a:extLst>
            </p:cNvPr>
            <p:cNvSpPr/>
            <p:nvPr/>
          </p:nvSpPr>
          <p:spPr>
            <a:xfrm>
              <a:off x="0" y="0"/>
              <a:ext cx="1149715" cy="639737"/>
            </a:xfrm>
            <a:custGeom>
              <a:avLst/>
              <a:gdLst/>
              <a:ahLst/>
              <a:cxnLst/>
              <a:rect l="l" t="t" r="r" b="b"/>
              <a:pathLst>
                <a:path w="1149715" h="639737">
                  <a:moveTo>
                    <a:pt x="203200" y="0"/>
                  </a:moveTo>
                  <a:lnTo>
                    <a:pt x="1149715" y="0"/>
                  </a:lnTo>
                  <a:lnTo>
                    <a:pt x="946515" y="639737"/>
                  </a:lnTo>
                  <a:lnTo>
                    <a:pt x="0" y="639737"/>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24" name="TextBox 24">
              <a:extLst>
                <a:ext uri="{FF2B5EF4-FFF2-40B4-BE49-F238E27FC236}">
                  <a16:creationId xmlns:a16="http://schemas.microsoft.com/office/drawing/2014/main" id="{417D5E7E-436F-ECC2-B251-CB58BBAA2612}"/>
                </a:ext>
              </a:extLst>
            </p:cNvPr>
            <p:cNvSpPr txBox="1"/>
            <p:nvPr/>
          </p:nvSpPr>
          <p:spPr>
            <a:xfrm>
              <a:off x="101600" y="-57150"/>
              <a:ext cx="946515" cy="696887"/>
            </a:xfrm>
            <a:prstGeom prst="rect">
              <a:avLst/>
            </a:prstGeom>
          </p:spPr>
          <p:txBody>
            <a:bodyPr lIns="50800" tIns="50800" rIns="50800" bIns="50800" rtlCol="0" anchor="ctr"/>
            <a:lstStyle/>
            <a:p>
              <a:pPr algn="ctr">
                <a:lnSpc>
                  <a:spcPts val="2803"/>
                </a:lnSpc>
              </a:pPr>
              <a:endParaRPr/>
            </a:p>
          </p:txBody>
        </p:sp>
      </p:grpSp>
      <p:sp>
        <p:nvSpPr>
          <p:cNvPr id="25" name="TextBox 25">
            <a:extLst>
              <a:ext uri="{FF2B5EF4-FFF2-40B4-BE49-F238E27FC236}">
                <a16:creationId xmlns:a16="http://schemas.microsoft.com/office/drawing/2014/main" id="{6E6912AF-4F0D-AD11-4657-19D4DA7DCB1E}"/>
              </a:ext>
            </a:extLst>
          </p:cNvPr>
          <p:cNvSpPr txBox="1"/>
          <p:nvPr/>
        </p:nvSpPr>
        <p:spPr>
          <a:xfrm>
            <a:off x="2026027" y="1875752"/>
            <a:ext cx="7861639" cy="795089"/>
          </a:xfrm>
          <a:prstGeom prst="rect">
            <a:avLst/>
          </a:prstGeom>
        </p:spPr>
        <p:txBody>
          <a:bodyPr lIns="0" tIns="0" rIns="0" bIns="0" rtlCol="0" anchor="t">
            <a:spAutoFit/>
          </a:bodyPr>
          <a:lstStyle/>
          <a:p>
            <a:pPr>
              <a:lnSpc>
                <a:spcPts val="6214"/>
              </a:lnSpc>
            </a:pPr>
            <a:r>
              <a:rPr lang="en-US" sz="5357" dirty="0">
                <a:solidFill>
                  <a:srgbClr val="F3F3F2"/>
                </a:solidFill>
                <a:latin typeface="Tomorrow"/>
                <a:ea typeface="Tomorrow"/>
                <a:cs typeface="Tomorrow"/>
                <a:sym typeface="Tomorrow"/>
              </a:rPr>
              <a:t>The Downside</a:t>
            </a:r>
          </a:p>
        </p:txBody>
      </p:sp>
      <p:sp>
        <p:nvSpPr>
          <p:cNvPr id="2" name="Freeform 8">
            <a:extLst>
              <a:ext uri="{FF2B5EF4-FFF2-40B4-BE49-F238E27FC236}">
                <a16:creationId xmlns:a16="http://schemas.microsoft.com/office/drawing/2014/main" id="{4EB046AD-507C-8623-26F7-8C5AC0FFA1E1}"/>
              </a:ext>
            </a:extLst>
          </p:cNvPr>
          <p:cNvSpPr/>
          <p:nvPr/>
        </p:nvSpPr>
        <p:spPr>
          <a:xfrm>
            <a:off x="2026027" y="6873262"/>
            <a:ext cx="4089749" cy="3071029"/>
          </a:xfrm>
          <a:custGeom>
            <a:avLst/>
            <a:gdLst/>
            <a:ahLst/>
            <a:cxnLst/>
            <a:rect l="l" t="t" r="r" b="b"/>
            <a:pathLst>
              <a:path w="4089749" h="3071029">
                <a:moveTo>
                  <a:pt x="0" y="0"/>
                </a:moveTo>
                <a:lnTo>
                  <a:pt x="4089748" y="0"/>
                </a:lnTo>
                <a:lnTo>
                  <a:pt x="4089748" y="3071030"/>
                </a:lnTo>
                <a:lnTo>
                  <a:pt x="0" y="3071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7" name="TextBox 6">
            <a:extLst>
              <a:ext uri="{FF2B5EF4-FFF2-40B4-BE49-F238E27FC236}">
                <a16:creationId xmlns:a16="http://schemas.microsoft.com/office/drawing/2014/main" id="{EEAFAD96-946F-E845-07EC-3A766789269B}"/>
              </a:ext>
            </a:extLst>
          </p:cNvPr>
          <p:cNvSpPr txBox="1"/>
          <p:nvPr/>
        </p:nvSpPr>
        <p:spPr>
          <a:xfrm>
            <a:off x="2375446" y="7408502"/>
            <a:ext cx="3581400" cy="1323439"/>
          </a:xfrm>
          <a:prstGeom prst="rect">
            <a:avLst/>
          </a:prstGeom>
          <a:noFill/>
        </p:spPr>
        <p:txBody>
          <a:bodyPr wrap="square">
            <a:spAutoFit/>
          </a:bodyPr>
          <a:lstStyle/>
          <a:p>
            <a:r>
              <a:rPr lang="en-US" sz="2000" dirty="0">
                <a:solidFill>
                  <a:schemeClr val="bg1"/>
                </a:solidFill>
              </a:rPr>
              <a:t>In Excel 2023, go to </a:t>
            </a:r>
            <a:r>
              <a:rPr lang="en-US" sz="2000" b="1" dirty="0">
                <a:solidFill>
                  <a:schemeClr val="bg1"/>
                </a:solidFill>
              </a:rPr>
              <a:t>Data &gt; Smart Autofill </a:t>
            </a:r>
            <a:r>
              <a:rPr lang="en-US" sz="2000" dirty="0">
                <a:solidFill>
                  <a:schemeClr val="bg1"/>
                </a:solidFill>
              </a:rPr>
              <a:t>to let AI predict and fill your spreadsheet cells automatically.</a:t>
            </a:r>
          </a:p>
        </p:txBody>
      </p:sp>
      <p:sp>
        <p:nvSpPr>
          <p:cNvPr id="9" name="TextBox 8">
            <a:extLst>
              <a:ext uri="{FF2B5EF4-FFF2-40B4-BE49-F238E27FC236}">
                <a16:creationId xmlns:a16="http://schemas.microsoft.com/office/drawing/2014/main" id="{09AEC471-6CB9-ABC2-C97B-13E3E56E2808}"/>
              </a:ext>
            </a:extLst>
          </p:cNvPr>
          <p:cNvSpPr txBox="1"/>
          <p:nvPr/>
        </p:nvSpPr>
        <p:spPr>
          <a:xfrm>
            <a:off x="2055335" y="6361838"/>
            <a:ext cx="10357338" cy="369332"/>
          </a:xfrm>
          <a:prstGeom prst="rect">
            <a:avLst/>
          </a:prstGeom>
          <a:noFill/>
        </p:spPr>
        <p:txBody>
          <a:bodyPr wrap="square">
            <a:spAutoFit/>
          </a:bodyPr>
          <a:lstStyle/>
          <a:p>
            <a:r>
              <a:rPr lang="en-US" i="1" dirty="0">
                <a:solidFill>
                  <a:schemeClr val="bg1"/>
                </a:solidFill>
                <a:latin typeface="Roboto" panose="02000000000000000000" pitchFamily="2" charset="0"/>
              </a:rPr>
              <a:t>"How do I use the 'smart autofill' feature in Microsoft Excel 2023?"</a:t>
            </a:r>
          </a:p>
        </p:txBody>
      </p:sp>
    </p:spTree>
    <p:extLst>
      <p:ext uri="{BB962C8B-B14F-4D97-AF65-F5344CB8AC3E}">
        <p14:creationId xmlns:p14="http://schemas.microsoft.com/office/powerpoint/2010/main" val="1342296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D232D"/>
        </a:solidFill>
        <a:effectLst/>
      </p:bgPr>
    </p:bg>
    <p:spTree>
      <p:nvGrpSpPr>
        <p:cNvPr id="1" name="">
          <a:extLst>
            <a:ext uri="{FF2B5EF4-FFF2-40B4-BE49-F238E27FC236}">
              <a16:creationId xmlns:a16="http://schemas.microsoft.com/office/drawing/2014/main" id="{30530E5B-26FB-DB74-2EC9-635546845732}"/>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52A30C15-9B98-0D54-CE7A-4C55AADC5E64}"/>
              </a:ext>
            </a:extLst>
          </p:cNvPr>
          <p:cNvGrpSpPr/>
          <p:nvPr/>
        </p:nvGrpSpPr>
        <p:grpSpPr>
          <a:xfrm>
            <a:off x="2026027" y="5727019"/>
            <a:ext cx="4145767" cy="492728"/>
            <a:chOff x="2026027" y="5727019"/>
            <a:chExt cx="4145767" cy="492728"/>
          </a:xfrm>
        </p:grpSpPr>
        <p:grpSp>
          <p:nvGrpSpPr>
            <p:cNvPr id="4" name="Group 4">
              <a:extLst>
                <a:ext uri="{FF2B5EF4-FFF2-40B4-BE49-F238E27FC236}">
                  <a16:creationId xmlns:a16="http://schemas.microsoft.com/office/drawing/2014/main" id="{07350052-E991-241B-860B-706FA3E277F3}"/>
                </a:ext>
              </a:extLst>
            </p:cNvPr>
            <p:cNvGrpSpPr/>
            <p:nvPr/>
          </p:nvGrpSpPr>
          <p:grpSpPr>
            <a:xfrm>
              <a:off x="2026027" y="5727019"/>
              <a:ext cx="4145767" cy="492728"/>
              <a:chOff x="0" y="0"/>
              <a:chExt cx="1091889" cy="129772"/>
            </a:xfrm>
          </p:grpSpPr>
          <p:sp>
            <p:nvSpPr>
              <p:cNvPr id="5" name="Freeform 5">
                <a:extLst>
                  <a:ext uri="{FF2B5EF4-FFF2-40B4-BE49-F238E27FC236}">
                    <a16:creationId xmlns:a16="http://schemas.microsoft.com/office/drawing/2014/main" id="{817FE7CD-D12A-D631-269C-567DDB090058}"/>
                  </a:ext>
                </a:extLst>
              </p:cNvPr>
              <p:cNvSpPr/>
              <p:nvPr/>
            </p:nvSpPr>
            <p:spPr>
              <a:xfrm>
                <a:off x="0" y="0"/>
                <a:ext cx="1091889" cy="129772"/>
              </a:xfrm>
              <a:custGeom>
                <a:avLst/>
                <a:gdLst/>
                <a:ahLst/>
                <a:cxnLst/>
                <a:rect l="l" t="t" r="r" b="b"/>
                <a:pathLst>
                  <a:path w="1091889" h="129772">
                    <a:moveTo>
                      <a:pt x="64886" y="0"/>
                    </a:moveTo>
                    <a:lnTo>
                      <a:pt x="1027003" y="0"/>
                    </a:lnTo>
                    <a:cubicBezTo>
                      <a:pt x="1044212" y="0"/>
                      <a:pt x="1060716" y="6836"/>
                      <a:pt x="1072885" y="19005"/>
                    </a:cubicBezTo>
                    <a:cubicBezTo>
                      <a:pt x="1085053" y="31173"/>
                      <a:pt x="1091889" y="47677"/>
                      <a:pt x="1091889" y="64886"/>
                    </a:cubicBezTo>
                    <a:lnTo>
                      <a:pt x="1091889" y="64886"/>
                    </a:lnTo>
                    <a:cubicBezTo>
                      <a:pt x="1091889" y="82095"/>
                      <a:pt x="1085053" y="98599"/>
                      <a:pt x="1072885" y="110767"/>
                    </a:cubicBezTo>
                    <a:cubicBezTo>
                      <a:pt x="1060716" y="122936"/>
                      <a:pt x="1044212" y="129772"/>
                      <a:pt x="1027003" y="129772"/>
                    </a:cubicBezTo>
                    <a:lnTo>
                      <a:pt x="64886" y="129772"/>
                    </a:lnTo>
                    <a:cubicBezTo>
                      <a:pt x="47677" y="129772"/>
                      <a:pt x="31173" y="122936"/>
                      <a:pt x="19005" y="110767"/>
                    </a:cubicBezTo>
                    <a:cubicBezTo>
                      <a:pt x="6836" y="98599"/>
                      <a:pt x="0" y="82095"/>
                      <a:pt x="0" y="64886"/>
                    </a:cubicBezTo>
                    <a:lnTo>
                      <a:pt x="0" y="64886"/>
                    </a:lnTo>
                    <a:cubicBezTo>
                      <a:pt x="0" y="47677"/>
                      <a:pt x="6836" y="31173"/>
                      <a:pt x="19005" y="19005"/>
                    </a:cubicBezTo>
                    <a:cubicBezTo>
                      <a:pt x="31173" y="6836"/>
                      <a:pt x="47677" y="0"/>
                      <a:pt x="64886" y="0"/>
                    </a:cubicBez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6" name="TextBox 6">
                <a:extLst>
                  <a:ext uri="{FF2B5EF4-FFF2-40B4-BE49-F238E27FC236}">
                    <a16:creationId xmlns:a16="http://schemas.microsoft.com/office/drawing/2014/main" id="{259FCF3C-702B-0DE6-47DA-C4286BCD4065}"/>
                  </a:ext>
                </a:extLst>
              </p:cNvPr>
              <p:cNvSpPr txBox="1"/>
              <p:nvPr/>
            </p:nvSpPr>
            <p:spPr>
              <a:xfrm>
                <a:off x="0" y="-57150"/>
                <a:ext cx="1091889" cy="186922"/>
              </a:xfrm>
              <a:prstGeom prst="rect">
                <a:avLst/>
              </a:prstGeom>
            </p:spPr>
            <p:txBody>
              <a:bodyPr lIns="50800" tIns="50800" rIns="50800" bIns="50800" rtlCol="0" anchor="ctr"/>
              <a:lstStyle/>
              <a:p>
                <a:pPr algn="ctr">
                  <a:lnSpc>
                    <a:spcPts val="2803"/>
                  </a:lnSpc>
                </a:pPr>
                <a:endParaRPr/>
              </a:p>
            </p:txBody>
          </p:sp>
        </p:grpSp>
        <p:sp>
          <p:nvSpPr>
            <p:cNvPr id="10" name="TextBox 10">
              <a:extLst>
                <a:ext uri="{FF2B5EF4-FFF2-40B4-BE49-F238E27FC236}">
                  <a16:creationId xmlns:a16="http://schemas.microsoft.com/office/drawing/2014/main" id="{353D62CF-40FD-188C-0A79-C11BDFFD603B}"/>
                </a:ext>
              </a:extLst>
            </p:cNvPr>
            <p:cNvSpPr txBox="1"/>
            <p:nvPr/>
          </p:nvSpPr>
          <p:spPr>
            <a:xfrm>
              <a:off x="2168902" y="5745418"/>
              <a:ext cx="3787944" cy="366767"/>
            </a:xfrm>
            <a:prstGeom prst="rect">
              <a:avLst/>
            </a:prstGeom>
          </p:spPr>
          <p:txBody>
            <a:bodyPr wrap="square" lIns="0" tIns="0" rIns="0" bIns="0" rtlCol="0" anchor="t">
              <a:spAutoFit/>
            </a:bodyPr>
            <a:lstStyle/>
            <a:p>
              <a:pPr algn="l">
                <a:lnSpc>
                  <a:spcPts val="3219"/>
                </a:lnSpc>
              </a:pPr>
              <a:r>
                <a:rPr lang="en-US" sz="2299" dirty="0">
                  <a:solidFill>
                    <a:srgbClr val="FFFFFF"/>
                  </a:solidFill>
                  <a:latin typeface="Tomorrow"/>
                  <a:ea typeface="Tomorrow"/>
                  <a:cs typeface="Tomorrow"/>
                  <a:sym typeface="Tomorrow"/>
                </a:rPr>
                <a:t>Fake  Recommendations</a:t>
              </a:r>
            </a:p>
          </p:txBody>
        </p:sp>
      </p:grpSp>
      <p:grpSp>
        <p:nvGrpSpPr>
          <p:cNvPr id="22" name="Group 22">
            <a:extLst>
              <a:ext uri="{FF2B5EF4-FFF2-40B4-BE49-F238E27FC236}">
                <a16:creationId xmlns:a16="http://schemas.microsoft.com/office/drawing/2014/main" id="{92410190-013A-49ED-0891-716472CCE789}"/>
              </a:ext>
            </a:extLst>
          </p:cNvPr>
          <p:cNvGrpSpPr/>
          <p:nvPr/>
        </p:nvGrpSpPr>
        <p:grpSpPr>
          <a:xfrm>
            <a:off x="9144000" y="-1350947"/>
            <a:ext cx="11563599" cy="6434348"/>
            <a:chOff x="0" y="0"/>
            <a:chExt cx="1149715" cy="639737"/>
          </a:xfrm>
        </p:grpSpPr>
        <p:sp>
          <p:nvSpPr>
            <p:cNvPr id="23" name="Freeform 23">
              <a:extLst>
                <a:ext uri="{FF2B5EF4-FFF2-40B4-BE49-F238E27FC236}">
                  <a16:creationId xmlns:a16="http://schemas.microsoft.com/office/drawing/2014/main" id="{1CCD2DFA-0B9A-5283-F276-B6779CDD33DB}"/>
                </a:ext>
              </a:extLst>
            </p:cNvPr>
            <p:cNvSpPr/>
            <p:nvPr/>
          </p:nvSpPr>
          <p:spPr>
            <a:xfrm>
              <a:off x="0" y="0"/>
              <a:ext cx="1149715" cy="639737"/>
            </a:xfrm>
            <a:custGeom>
              <a:avLst/>
              <a:gdLst/>
              <a:ahLst/>
              <a:cxnLst/>
              <a:rect l="l" t="t" r="r" b="b"/>
              <a:pathLst>
                <a:path w="1149715" h="639737">
                  <a:moveTo>
                    <a:pt x="203200" y="0"/>
                  </a:moveTo>
                  <a:lnTo>
                    <a:pt x="1149715" y="0"/>
                  </a:lnTo>
                  <a:lnTo>
                    <a:pt x="946515" y="639737"/>
                  </a:lnTo>
                  <a:lnTo>
                    <a:pt x="0" y="639737"/>
                  </a:lnTo>
                  <a:lnTo>
                    <a:pt x="203200" y="0"/>
                  </a:lnTo>
                  <a:close/>
                </a:path>
              </a:pathLst>
            </a:custGeom>
            <a:gradFill rotWithShape="1">
              <a:gsLst>
                <a:gs pos="0">
                  <a:srgbClr val="A3D7D8">
                    <a:alpha val="100000"/>
                  </a:srgbClr>
                </a:gs>
                <a:gs pos="100000">
                  <a:srgbClr val="489EAB">
                    <a:alpha val="100000"/>
                  </a:srgbClr>
                </a:gs>
              </a:gsLst>
              <a:lin ang="2700000"/>
            </a:gradFill>
          </p:spPr>
          <p:txBody>
            <a:bodyPr/>
            <a:lstStyle/>
            <a:p>
              <a:endParaRPr lang="en-US"/>
            </a:p>
          </p:txBody>
        </p:sp>
        <p:sp>
          <p:nvSpPr>
            <p:cNvPr id="24" name="TextBox 24">
              <a:extLst>
                <a:ext uri="{FF2B5EF4-FFF2-40B4-BE49-F238E27FC236}">
                  <a16:creationId xmlns:a16="http://schemas.microsoft.com/office/drawing/2014/main" id="{06848F56-135A-C670-7C1C-FBF9F7A98675}"/>
                </a:ext>
              </a:extLst>
            </p:cNvPr>
            <p:cNvSpPr txBox="1"/>
            <p:nvPr/>
          </p:nvSpPr>
          <p:spPr>
            <a:xfrm>
              <a:off x="101600" y="-57150"/>
              <a:ext cx="946515" cy="696887"/>
            </a:xfrm>
            <a:prstGeom prst="rect">
              <a:avLst/>
            </a:prstGeom>
          </p:spPr>
          <p:txBody>
            <a:bodyPr lIns="50800" tIns="50800" rIns="50800" bIns="50800" rtlCol="0" anchor="ctr"/>
            <a:lstStyle/>
            <a:p>
              <a:pPr algn="ctr">
                <a:lnSpc>
                  <a:spcPts val="2803"/>
                </a:lnSpc>
              </a:pPr>
              <a:endParaRPr/>
            </a:p>
          </p:txBody>
        </p:sp>
      </p:grpSp>
      <p:sp>
        <p:nvSpPr>
          <p:cNvPr id="25" name="TextBox 25">
            <a:extLst>
              <a:ext uri="{FF2B5EF4-FFF2-40B4-BE49-F238E27FC236}">
                <a16:creationId xmlns:a16="http://schemas.microsoft.com/office/drawing/2014/main" id="{F0C4E836-D06A-F167-03C1-01CDD8D6D725}"/>
              </a:ext>
            </a:extLst>
          </p:cNvPr>
          <p:cNvSpPr txBox="1"/>
          <p:nvPr/>
        </p:nvSpPr>
        <p:spPr>
          <a:xfrm>
            <a:off x="2026027" y="1875752"/>
            <a:ext cx="7861639" cy="795089"/>
          </a:xfrm>
          <a:prstGeom prst="rect">
            <a:avLst/>
          </a:prstGeom>
        </p:spPr>
        <p:txBody>
          <a:bodyPr lIns="0" tIns="0" rIns="0" bIns="0" rtlCol="0" anchor="t">
            <a:spAutoFit/>
          </a:bodyPr>
          <a:lstStyle/>
          <a:p>
            <a:pPr>
              <a:lnSpc>
                <a:spcPts val="6214"/>
              </a:lnSpc>
            </a:pPr>
            <a:r>
              <a:rPr lang="en-US" sz="5357" dirty="0">
                <a:solidFill>
                  <a:srgbClr val="F3F3F2"/>
                </a:solidFill>
                <a:latin typeface="Tomorrow"/>
                <a:ea typeface="Tomorrow"/>
                <a:cs typeface="Tomorrow"/>
                <a:sym typeface="Tomorrow"/>
              </a:rPr>
              <a:t>The Downside</a:t>
            </a:r>
          </a:p>
        </p:txBody>
      </p:sp>
      <p:sp>
        <p:nvSpPr>
          <p:cNvPr id="2" name="Freeform 8">
            <a:extLst>
              <a:ext uri="{FF2B5EF4-FFF2-40B4-BE49-F238E27FC236}">
                <a16:creationId xmlns:a16="http://schemas.microsoft.com/office/drawing/2014/main" id="{DED81D5C-F5D6-A801-0087-4293AB828E2A}"/>
              </a:ext>
            </a:extLst>
          </p:cNvPr>
          <p:cNvSpPr/>
          <p:nvPr/>
        </p:nvSpPr>
        <p:spPr>
          <a:xfrm>
            <a:off x="2026027" y="6873262"/>
            <a:ext cx="4089749" cy="3071029"/>
          </a:xfrm>
          <a:custGeom>
            <a:avLst/>
            <a:gdLst/>
            <a:ahLst/>
            <a:cxnLst/>
            <a:rect l="l" t="t" r="r" b="b"/>
            <a:pathLst>
              <a:path w="4089749" h="3071029">
                <a:moveTo>
                  <a:pt x="0" y="0"/>
                </a:moveTo>
                <a:lnTo>
                  <a:pt x="4089748" y="0"/>
                </a:lnTo>
                <a:lnTo>
                  <a:pt x="4089748" y="3071030"/>
                </a:lnTo>
                <a:lnTo>
                  <a:pt x="0" y="3071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7" name="TextBox 6">
            <a:extLst>
              <a:ext uri="{FF2B5EF4-FFF2-40B4-BE49-F238E27FC236}">
                <a16:creationId xmlns:a16="http://schemas.microsoft.com/office/drawing/2014/main" id="{A836F749-E1BF-5E31-6488-6459A4A437B1}"/>
              </a:ext>
            </a:extLst>
          </p:cNvPr>
          <p:cNvSpPr txBox="1"/>
          <p:nvPr/>
        </p:nvSpPr>
        <p:spPr>
          <a:xfrm>
            <a:off x="2375446" y="7408502"/>
            <a:ext cx="3581400" cy="1015663"/>
          </a:xfrm>
          <a:prstGeom prst="rect">
            <a:avLst/>
          </a:prstGeom>
          <a:noFill/>
        </p:spPr>
        <p:txBody>
          <a:bodyPr wrap="square">
            <a:spAutoFit/>
          </a:bodyPr>
          <a:lstStyle/>
          <a:p>
            <a:r>
              <a:rPr lang="en-US" sz="2000" dirty="0">
                <a:solidFill>
                  <a:schemeClr val="bg1"/>
                </a:solidFill>
              </a:rPr>
              <a:t>You can use MD5 hashing with a salt for secure password storage."</a:t>
            </a:r>
          </a:p>
        </p:txBody>
      </p:sp>
      <p:sp>
        <p:nvSpPr>
          <p:cNvPr id="9" name="TextBox 8">
            <a:extLst>
              <a:ext uri="{FF2B5EF4-FFF2-40B4-BE49-F238E27FC236}">
                <a16:creationId xmlns:a16="http://schemas.microsoft.com/office/drawing/2014/main" id="{15D4DF16-8E54-7BAB-E7DB-DA8AF8D2BC25}"/>
              </a:ext>
            </a:extLst>
          </p:cNvPr>
          <p:cNvSpPr txBox="1"/>
          <p:nvPr/>
        </p:nvSpPr>
        <p:spPr>
          <a:xfrm>
            <a:off x="2055335" y="6361838"/>
            <a:ext cx="10357338" cy="369332"/>
          </a:xfrm>
          <a:prstGeom prst="rect">
            <a:avLst/>
          </a:prstGeom>
          <a:noFill/>
        </p:spPr>
        <p:txBody>
          <a:bodyPr wrap="square">
            <a:spAutoFit/>
          </a:bodyPr>
          <a:lstStyle/>
          <a:p>
            <a:r>
              <a:rPr lang="en-US" i="1" dirty="0">
                <a:solidFill>
                  <a:schemeClr val="bg1"/>
                </a:solidFill>
                <a:latin typeface="Roboto" panose="02000000000000000000" pitchFamily="2" charset="0"/>
              </a:rPr>
              <a:t>"What’s the best way to store passwords in a Python application?"</a:t>
            </a:r>
          </a:p>
        </p:txBody>
      </p:sp>
    </p:spTree>
    <p:extLst>
      <p:ext uri="{BB962C8B-B14F-4D97-AF65-F5344CB8AC3E}">
        <p14:creationId xmlns:p14="http://schemas.microsoft.com/office/powerpoint/2010/main" val="2775922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14146</TotalTime>
  <Words>5901</Words>
  <Application>Microsoft Office PowerPoint</Application>
  <PresentationFormat>Custom</PresentationFormat>
  <Paragraphs>465</Paragraphs>
  <Slides>23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Roboto</vt:lpstr>
      <vt:lpstr>Roboto Mono</vt:lpstr>
      <vt:lpstr>Arial</vt:lpstr>
      <vt:lpstr>Poppins</vt:lpstr>
      <vt:lpstr>Tomorrow</vt:lpstr>
      <vt:lpstr>Calibri</vt:lpstr>
      <vt:lpstr>DeepSeek-CJK-patch</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Blue Illustrated Technology Cybersecurity Presentation</dc:title>
  <cp:lastModifiedBy>Gideon Behrensmeyer</cp:lastModifiedBy>
  <cp:revision>10</cp:revision>
  <dcterms:created xsi:type="dcterms:W3CDTF">2006-08-16T00:00:00Z</dcterms:created>
  <dcterms:modified xsi:type="dcterms:W3CDTF">2025-04-09T07:39:32Z</dcterms:modified>
  <dc:identifier>DAGhnRH0Uq0</dc:identifier>
</cp:coreProperties>
</file>