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Nunito"/>
      <p:regular r:id="rId23"/>
      <p:bold r:id="rId24"/>
      <p:italic r:id="rId25"/>
      <p:boldItalic r:id="rId26"/>
    </p:embeddedFont>
    <p:embeddedFont>
      <p:font typeface="Red Hat Display"/>
      <p:regular r:id="rId27"/>
      <p:bold r:id="rId28"/>
      <p:italic r:id="rId29"/>
      <p:boldItalic r:id="rId30"/>
    </p:embeddedFont>
    <p:embeddedFont>
      <p:font typeface="Red Hat Tex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inw9+zS+cBy8f6mfz8Hx82iov4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8" Type="http://schemas.openxmlformats.org/officeDocument/2006/relationships/font" Target="fonts/RedHatDisplay-bold.fntdata"/><Relationship Id="rId27" Type="http://schemas.openxmlformats.org/officeDocument/2006/relationships/font" Target="fonts/RedHatDisplay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edHatDisplay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edHatText-regular.fntdata"/><Relationship Id="rId30" Type="http://schemas.openxmlformats.org/officeDocument/2006/relationships/font" Target="fonts/RedHatDisplay-boldItalic.fntdata"/><Relationship Id="rId11" Type="http://schemas.openxmlformats.org/officeDocument/2006/relationships/slide" Target="slides/slide7.xml"/><Relationship Id="rId33" Type="http://schemas.openxmlformats.org/officeDocument/2006/relationships/font" Target="fonts/RedHatText-italic.fntdata"/><Relationship Id="rId10" Type="http://schemas.openxmlformats.org/officeDocument/2006/relationships/slide" Target="slides/slide6.xml"/><Relationship Id="rId32" Type="http://schemas.openxmlformats.org/officeDocument/2006/relationships/font" Target="fonts/RedHatText-bold.fntdata"/><Relationship Id="rId13" Type="http://schemas.openxmlformats.org/officeDocument/2006/relationships/slide" Target="slides/slide9.xml"/><Relationship Id="rId35" Type="http://customschemas.google.com/relationships/presentationmetadata" Target="metadata"/><Relationship Id="rId12" Type="http://schemas.openxmlformats.org/officeDocument/2006/relationships/slide" Target="slides/slide8.xml"/><Relationship Id="rId34" Type="http://schemas.openxmlformats.org/officeDocument/2006/relationships/font" Target="fonts/RedHatText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Showcase outline creation, change tone, improve it, Tag recommendation</a:t>
            </a:r>
            <a:endParaRPr/>
          </a:p>
        </p:txBody>
      </p:sp>
      <p:sp>
        <p:nvSpPr>
          <p:cNvPr id="302" name="Google Shape;302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</a:t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34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34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37.png"/><Relationship Id="rId5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90" name="Google Shape;90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3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240" y="495935"/>
            <a:ext cx="3418840" cy="43320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291146" y="2498310"/>
            <a:ext cx="7735254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111827"/>
                </a:solidFill>
                <a:latin typeface="Arial"/>
                <a:ea typeface="Arial"/>
                <a:cs typeface="Arial"/>
                <a:sym typeface="Arial"/>
              </a:rPr>
              <a:t>Optimize your customer service with an AI-powered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>
                <a:solidFill>
                  <a:srgbClr val="111827"/>
                </a:solidFill>
                <a:latin typeface="Arial"/>
                <a:ea typeface="Arial"/>
                <a:cs typeface="Arial"/>
                <a:sym typeface="Arial"/>
              </a:rPr>
              <a:t>knowledge base</a:t>
            </a:r>
            <a:endParaRPr b="1" sz="44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569850" y="5349880"/>
            <a:ext cx="216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Speaker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569862" y="5719175"/>
            <a:ext cx="3040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8005D8"/>
                </a:solidFill>
                <a:latin typeface="Nunito"/>
                <a:ea typeface="Nunito"/>
                <a:cs typeface="Nunito"/>
                <a:sym typeface="Nunito"/>
              </a:rPr>
              <a:t>Viktoria Schweizer</a:t>
            </a:r>
            <a:endParaRPr b="1" sz="2200">
              <a:solidFill>
                <a:srgbClr val="8005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569848" y="6053152"/>
            <a:ext cx="386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Business Development Manager, Cloudstride</a:t>
            </a:r>
            <a:endParaRPr sz="14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9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ed Hat Display"/>
              <a:buNone/>
            </a:pPr>
            <a:r>
              <a:rPr lang="en-GB">
                <a:latin typeface="Red Hat Display"/>
                <a:ea typeface="Red Hat Display"/>
                <a:cs typeface="Red Hat Display"/>
                <a:sym typeface="Red Hat Display"/>
              </a:rPr>
              <a:t>Build Knowledge Base</a:t>
            </a:r>
            <a:endParaRPr/>
          </a:p>
        </p:txBody>
      </p:sp>
      <p:pic>
        <p:nvPicPr>
          <p:cNvPr id="234" name="Google Shape;23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2283" y="2612831"/>
            <a:ext cx="1632338" cy="16323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7"/>
          <p:cNvCxnSpPr/>
          <p:nvPr/>
        </p:nvCxnSpPr>
        <p:spPr>
          <a:xfrm>
            <a:off x="4131517" y="1873757"/>
            <a:ext cx="9525" cy="350996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6" name="Google Shape;236;p17"/>
          <p:cNvSpPr txBox="1"/>
          <p:nvPr/>
        </p:nvSpPr>
        <p:spPr>
          <a:xfrm>
            <a:off x="912682" y="4460497"/>
            <a:ext cx="262148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Knowledge base</a:t>
            </a:r>
            <a:endParaRPr/>
          </a:p>
        </p:txBody>
      </p:sp>
      <p:sp>
        <p:nvSpPr>
          <p:cNvPr id="237" name="Google Shape;237;p17"/>
          <p:cNvSpPr txBox="1"/>
          <p:nvPr/>
        </p:nvSpPr>
        <p:spPr>
          <a:xfrm>
            <a:off x="6049136" y="2129897"/>
            <a:ext cx="37459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Comprehensive information</a:t>
            </a:r>
            <a:endParaRPr/>
          </a:p>
        </p:txBody>
      </p:sp>
      <p:sp>
        <p:nvSpPr>
          <p:cNvPr id="238" name="Google Shape;238;p17"/>
          <p:cNvSpPr txBox="1"/>
          <p:nvPr/>
        </p:nvSpPr>
        <p:spPr>
          <a:xfrm>
            <a:off x="6049136" y="3067379"/>
            <a:ext cx="42732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Any device, any format, any time</a:t>
            </a:r>
            <a:endParaRPr/>
          </a:p>
        </p:txBody>
      </p:sp>
      <p:sp>
        <p:nvSpPr>
          <p:cNvPr id="239" name="Google Shape;239;p17"/>
          <p:cNvSpPr txBox="1"/>
          <p:nvPr/>
        </p:nvSpPr>
        <p:spPr>
          <a:xfrm>
            <a:off x="6049136" y="3998832"/>
            <a:ext cx="3857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Optimize content distribution</a:t>
            </a:r>
            <a:endParaRPr/>
          </a:p>
        </p:txBody>
      </p:sp>
      <p:sp>
        <p:nvSpPr>
          <p:cNvPr id="240" name="Google Shape;240;p17"/>
          <p:cNvSpPr txBox="1"/>
          <p:nvPr/>
        </p:nvSpPr>
        <p:spPr>
          <a:xfrm>
            <a:off x="6049136" y="4924256"/>
            <a:ext cx="2123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Help customers</a:t>
            </a:r>
            <a:endParaRPr/>
          </a:p>
        </p:txBody>
      </p:sp>
      <p:pic>
        <p:nvPicPr>
          <p:cNvPr descr="Green Check Mark Icon Images – Browse 64,860 Stock Photos ..." id="241" name="Google Shape;241;p17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5100543" y="2092402"/>
            <a:ext cx="568318" cy="5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 Images – Browse 64,860 Stock Photos ..." id="242" name="Google Shape;242;p17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5100543" y="3005755"/>
            <a:ext cx="568318" cy="5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 Images – Browse 64,860 Stock Photos ..." id="243" name="Google Shape;243;p17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5100543" y="3968020"/>
            <a:ext cx="568318" cy="5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 Images – Browse 64,860 Stock Photos ..." id="244" name="Google Shape;244;p17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5100543" y="4894162"/>
            <a:ext cx="568318" cy="58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9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ed Hat Display"/>
              <a:buNone/>
            </a:pPr>
            <a:r>
              <a:rPr lang="en-GB">
                <a:latin typeface="Red Hat Display"/>
                <a:ea typeface="Red Hat Display"/>
                <a:cs typeface="Red Hat Display"/>
                <a:sym typeface="Red Hat Display"/>
              </a:rPr>
              <a:t>Knowledge Base Features</a:t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252" name="Google Shape;252;p18"/>
          <p:cNvCxnSpPr/>
          <p:nvPr/>
        </p:nvCxnSpPr>
        <p:spPr>
          <a:xfrm>
            <a:off x="3139440" y="2356485"/>
            <a:ext cx="0" cy="235775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3" name="Google Shape;253;p18"/>
          <p:cNvCxnSpPr/>
          <p:nvPr/>
        </p:nvCxnSpPr>
        <p:spPr>
          <a:xfrm>
            <a:off x="6172200" y="2356485"/>
            <a:ext cx="0" cy="235775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4" name="Google Shape;254;p18"/>
          <p:cNvCxnSpPr/>
          <p:nvPr/>
        </p:nvCxnSpPr>
        <p:spPr>
          <a:xfrm>
            <a:off x="9306560" y="2356485"/>
            <a:ext cx="0" cy="235775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5" name="Google Shape;255;p18"/>
          <p:cNvSpPr txBox="1"/>
          <p:nvPr/>
        </p:nvSpPr>
        <p:spPr>
          <a:xfrm>
            <a:off x="640869" y="5463219"/>
            <a:ext cx="210647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rPr>
              <a:t>Content creation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Quick </a:t>
            </a:r>
            <a:endParaRPr/>
          </a:p>
        </p:txBody>
      </p:sp>
      <p:sp>
        <p:nvSpPr>
          <p:cNvPr id="256" name="Google Shape;256;p18"/>
          <p:cNvSpPr txBox="1"/>
          <p:nvPr/>
        </p:nvSpPr>
        <p:spPr>
          <a:xfrm>
            <a:off x="3676296" y="5463219"/>
            <a:ext cx="200061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rPr>
              <a:t>Content sharing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Easy</a:t>
            </a:r>
            <a:endParaRPr sz="2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57" name="Google Shape;257;p18"/>
          <p:cNvSpPr txBox="1"/>
          <p:nvPr/>
        </p:nvSpPr>
        <p:spPr>
          <a:xfrm>
            <a:off x="6582056" y="5463219"/>
            <a:ext cx="237815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rPr>
              <a:t>Content availability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Reliable</a:t>
            </a:r>
            <a:endParaRPr sz="2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58" name="Google Shape;258;p18"/>
          <p:cNvSpPr txBox="1"/>
          <p:nvPr/>
        </p:nvSpPr>
        <p:spPr>
          <a:xfrm>
            <a:off x="9841070" y="5463219"/>
            <a:ext cx="172720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rPr>
              <a:t>Integration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Support tools</a:t>
            </a:r>
            <a:endParaRPr sz="2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259" name="Google Shape;25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2121" y="2740937"/>
            <a:ext cx="1376126" cy="137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62809" y="2740937"/>
            <a:ext cx="1040068" cy="104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29241" y="2719790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12766" y="2622852"/>
            <a:ext cx="1612296" cy="161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9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ed Hat Display"/>
              <a:buNone/>
            </a:pPr>
            <a:r>
              <a:rPr lang="en-GB">
                <a:latin typeface="Red Hat Display"/>
                <a:ea typeface="Red Hat Display"/>
                <a:cs typeface="Red Hat Display"/>
                <a:sym typeface="Red Hat Display"/>
              </a:rPr>
              <a:t>Role of GenAI capability</a:t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270" name="Google Shape;270;p20"/>
          <p:cNvCxnSpPr/>
          <p:nvPr/>
        </p:nvCxnSpPr>
        <p:spPr>
          <a:xfrm>
            <a:off x="3139440" y="2356485"/>
            <a:ext cx="0" cy="235775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1" name="Google Shape;271;p20"/>
          <p:cNvSpPr txBox="1"/>
          <p:nvPr/>
        </p:nvSpPr>
        <p:spPr>
          <a:xfrm>
            <a:off x="640869" y="5463219"/>
            <a:ext cx="210647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rPr>
              <a:t>Content creation</a:t>
            </a:r>
            <a:endParaRPr/>
          </a:p>
        </p:txBody>
      </p:sp>
      <p:pic>
        <p:nvPicPr>
          <p:cNvPr id="272" name="Google Shape;27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2121" y="2740937"/>
            <a:ext cx="1376126" cy="137612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0"/>
          <p:cNvSpPr txBox="1"/>
          <p:nvPr/>
        </p:nvSpPr>
        <p:spPr>
          <a:xfrm>
            <a:off x="6049136" y="2129897"/>
            <a:ext cx="28065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Create article outline</a:t>
            </a:r>
            <a:endParaRPr/>
          </a:p>
        </p:txBody>
      </p:sp>
      <p:sp>
        <p:nvSpPr>
          <p:cNvPr id="274" name="Google Shape;274;p20"/>
          <p:cNvSpPr txBox="1"/>
          <p:nvPr/>
        </p:nvSpPr>
        <p:spPr>
          <a:xfrm>
            <a:off x="6049136" y="3067379"/>
            <a:ext cx="57020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Create articles from resolved support tickets</a:t>
            </a:r>
            <a:endParaRPr/>
          </a:p>
        </p:txBody>
      </p:sp>
      <p:sp>
        <p:nvSpPr>
          <p:cNvPr id="275" name="Google Shape;275;p20"/>
          <p:cNvSpPr txBox="1"/>
          <p:nvPr/>
        </p:nvSpPr>
        <p:spPr>
          <a:xfrm>
            <a:off x="6049136" y="3998832"/>
            <a:ext cx="38013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Uniform tone for consistency</a:t>
            </a:r>
            <a:endParaRPr/>
          </a:p>
        </p:txBody>
      </p:sp>
      <p:sp>
        <p:nvSpPr>
          <p:cNvPr id="276" name="Google Shape;276;p20"/>
          <p:cNvSpPr txBox="1"/>
          <p:nvPr/>
        </p:nvSpPr>
        <p:spPr>
          <a:xfrm>
            <a:off x="6049136" y="4924256"/>
            <a:ext cx="33711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Consistent glossary terms</a:t>
            </a:r>
            <a:endParaRPr/>
          </a:p>
        </p:txBody>
      </p:sp>
      <p:pic>
        <p:nvPicPr>
          <p:cNvPr descr="Green Check Mark Icon Images – Browse 64,860 Stock Photos ..." id="277" name="Google Shape;277;p20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5100543" y="2092402"/>
            <a:ext cx="568318" cy="5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 Images – Browse 64,860 Stock Photos ..." id="278" name="Google Shape;278;p20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5100543" y="3005755"/>
            <a:ext cx="568318" cy="5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 Images – Browse 64,860 Stock Photos ..." id="279" name="Google Shape;279;p20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5100543" y="3968020"/>
            <a:ext cx="568318" cy="5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 Images – Browse 64,860 Stock Photos ..." id="280" name="Google Shape;280;p20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5100543" y="4894162"/>
            <a:ext cx="568318" cy="58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9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ed Hat Display"/>
              <a:buNone/>
            </a:pPr>
            <a:r>
              <a:rPr lang="en-GB">
                <a:latin typeface="Red Hat Display"/>
                <a:ea typeface="Red Hat Display"/>
                <a:cs typeface="Red Hat Display"/>
                <a:sym typeface="Red Hat Display"/>
              </a:rPr>
              <a:t>Role of GenAI capability</a:t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288" name="Google Shape;288;p22"/>
          <p:cNvCxnSpPr/>
          <p:nvPr/>
        </p:nvCxnSpPr>
        <p:spPr>
          <a:xfrm>
            <a:off x="3139440" y="2356485"/>
            <a:ext cx="0" cy="235775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9" name="Google Shape;289;p22"/>
          <p:cNvSpPr txBox="1"/>
          <p:nvPr/>
        </p:nvSpPr>
        <p:spPr>
          <a:xfrm>
            <a:off x="693802" y="5463219"/>
            <a:ext cx="200061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rPr>
              <a:t>Content sharing</a:t>
            </a:r>
            <a:endParaRPr/>
          </a:p>
        </p:txBody>
      </p:sp>
      <p:pic>
        <p:nvPicPr>
          <p:cNvPr id="290" name="Google Shape;29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2710085"/>
            <a:ext cx="1638675" cy="16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2"/>
          <p:cNvSpPr txBox="1"/>
          <p:nvPr/>
        </p:nvSpPr>
        <p:spPr>
          <a:xfrm>
            <a:off x="6049136" y="2129897"/>
            <a:ext cx="28125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ChatGPT-like chatbot</a:t>
            </a:r>
            <a:endParaRPr/>
          </a:p>
        </p:txBody>
      </p:sp>
      <p:sp>
        <p:nvSpPr>
          <p:cNvPr id="292" name="Google Shape;292;p22"/>
          <p:cNvSpPr txBox="1"/>
          <p:nvPr/>
        </p:nvSpPr>
        <p:spPr>
          <a:xfrm>
            <a:off x="6049136" y="3067379"/>
            <a:ext cx="48601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Accurate response to customer query</a:t>
            </a:r>
            <a:endParaRPr/>
          </a:p>
        </p:txBody>
      </p:sp>
      <p:sp>
        <p:nvSpPr>
          <p:cNvPr id="293" name="Google Shape;293;p22"/>
          <p:cNvSpPr txBox="1"/>
          <p:nvPr/>
        </p:nvSpPr>
        <p:spPr>
          <a:xfrm>
            <a:off x="6049136" y="3998832"/>
            <a:ext cx="34665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Ability to accomplish tasks</a:t>
            </a:r>
            <a:endParaRPr/>
          </a:p>
        </p:txBody>
      </p:sp>
      <p:sp>
        <p:nvSpPr>
          <p:cNvPr id="294" name="Google Shape;294;p22"/>
          <p:cNvSpPr txBox="1"/>
          <p:nvPr/>
        </p:nvSpPr>
        <p:spPr>
          <a:xfrm>
            <a:off x="6049136" y="4924256"/>
            <a:ext cx="410516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Powerful automated workflows</a:t>
            </a:r>
            <a:endParaRPr/>
          </a:p>
        </p:txBody>
      </p:sp>
      <p:pic>
        <p:nvPicPr>
          <p:cNvPr descr="Green Check Mark Icon Images – Browse 64,860 Stock Photos ..." id="295" name="Google Shape;295;p22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5100543" y="2092402"/>
            <a:ext cx="568318" cy="5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 Images – Browse 64,860 Stock Photos ..." id="296" name="Google Shape;296;p22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5100543" y="3005755"/>
            <a:ext cx="568318" cy="5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 Images – Browse 64,860 Stock Photos ..." id="297" name="Google Shape;297;p22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5100543" y="3968020"/>
            <a:ext cx="568318" cy="5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 Images – Browse 64,860 Stock Photos ..." id="298" name="Google Shape;298;p22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5100543" y="4894162"/>
            <a:ext cx="568318" cy="58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9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mo - Applied Post" id="305" name="Google Shape;30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8400" y="1347788"/>
            <a:ext cx="731520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9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ed Hat Display"/>
              <a:buNone/>
            </a:pPr>
            <a:r>
              <a:rPr lang="en-GB">
                <a:latin typeface="Red Hat Display"/>
                <a:ea typeface="Red Hat Display"/>
                <a:cs typeface="Red Hat Display"/>
                <a:sym typeface="Red Hat Display"/>
              </a:rPr>
              <a:t>Best practices</a:t>
            </a:r>
            <a:endParaRPr/>
          </a:p>
        </p:txBody>
      </p:sp>
      <p:cxnSp>
        <p:nvCxnSpPr>
          <p:cNvPr id="312" name="Google Shape;312;p27"/>
          <p:cNvCxnSpPr/>
          <p:nvPr/>
        </p:nvCxnSpPr>
        <p:spPr>
          <a:xfrm>
            <a:off x="4131517" y="1873757"/>
            <a:ext cx="9525" cy="350996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3" name="Google Shape;313;p27"/>
          <p:cNvSpPr txBox="1"/>
          <p:nvPr/>
        </p:nvSpPr>
        <p:spPr>
          <a:xfrm>
            <a:off x="6049136" y="2129897"/>
            <a:ext cx="37055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Use GenAI to create content</a:t>
            </a:r>
            <a:endParaRPr/>
          </a:p>
        </p:txBody>
      </p:sp>
      <p:sp>
        <p:nvSpPr>
          <p:cNvPr id="314" name="Google Shape;314;p27"/>
          <p:cNvSpPr txBox="1"/>
          <p:nvPr/>
        </p:nvSpPr>
        <p:spPr>
          <a:xfrm>
            <a:off x="6049136" y="3067379"/>
            <a:ext cx="46288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Implement GenAI-powered chatbot</a:t>
            </a:r>
            <a:endParaRPr/>
          </a:p>
        </p:txBody>
      </p:sp>
      <p:sp>
        <p:nvSpPr>
          <p:cNvPr id="315" name="Google Shape;315;p27"/>
          <p:cNvSpPr txBox="1"/>
          <p:nvPr/>
        </p:nvSpPr>
        <p:spPr>
          <a:xfrm>
            <a:off x="6049136" y="3998832"/>
            <a:ext cx="54988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Automate feedback from customer service</a:t>
            </a:r>
            <a:endParaRPr/>
          </a:p>
        </p:txBody>
      </p:sp>
      <p:sp>
        <p:nvSpPr>
          <p:cNvPr id="316" name="Google Shape;316;p27"/>
          <p:cNvSpPr txBox="1"/>
          <p:nvPr/>
        </p:nvSpPr>
        <p:spPr>
          <a:xfrm>
            <a:off x="6049136" y="4924256"/>
            <a:ext cx="35101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Create a business glossary </a:t>
            </a:r>
            <a:endParaRPr/>
          </a:p>
        </p:txBody>
      </p:sp>
      <p:pic>
        <p:nvPicPr>
          <p:cNvPr descr="Green Check Mark Icon Images – Browse 64,860 Stock Photos ..." id="317" name="Google Shape;317;p27"/>
          <p:cNvPicPr preferRelativeResize="0"/>
          <p:nvPr/>
        </p:nvPicPr>
        <p:blipFill rotWithShape="1">
          <a:blip r:embed="rId4">
            <a:alphaModFix/>
          </a:blip>
          <a:srcRect b="20290" l="21469" r="21679" t="21198"/>
          <a:stretch/>
        </p:blipFill>
        <p:spPr>
          <a:xfrm>
            <a:off x="5100543" y="2092402"/>
            <a:ext cx="568318" cy="5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 Images – Browse 64,860 Stock Photos ..." id="318" name="Google Shape;318;p27"/>
          <p:cNvPicPr preferRelativeResize="0"/>
          <p:nvPr/>
        </p:nvPicPr>
        <p:blipFill rotWithShape="1">
          <a:blip r:embed="rId4">
            <a:alphaModFix/>
          </a:blip>
          <a:srcRect b="20290" l="21469" r="21679" t="21198"/>
          <a:stretch/>
        </p:blipFill>
        <p:spPr>
          <a:xfrm>
            <a:off x="5100543" y="3005755"/>
            <a:ext cx="568318" cy="5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 Images – Browse 64,860 Stock Photos ..." id="319" name="Google Shape;319;p27"/>
          <p:cNvPicPr preferRelativeResize="0"/>
          <p:nvPr/>
        </p:nvPicPr>
        <p:blipFill rotWithShape="1">
          <a:blip r:embed="rId4">
            <a:alphaModFix/>
          </a:blip>
          <a:srcRect b="20290" l="21469" r="21679" t="21198"/>
          <a:stretch/>
        </p:blipFill>
        <p:spPr>
          <a:xfrm>
            <a:off x="5100543" y="3968020"/>
            <a:ext cx="568318" cy="5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 Images – Browse 64,860 Stock Photos ..." id="320" name="Google Shape;320;p27"/>
          <p:cNvPicPr preferRelativeResize="0"/>
          <p:nvPr/>
        </p:nvPicPr>
        <p:blipFill rotWithShape="1">
          <a:blip r:embed="rId4">
            <a:alphaModFix/>
          </a:blip>
          <a:srcRect b="20290" l="21469" r="21679" t="21198"/>
          <a:stretch/>
        </p:blipFill>
        <p:spPr>
          <a:xfrm>
            <a:off x="5100543" y="4894162"/>
            <a:ext cx="568318" cy="58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0486" y="2493723"/>
            <a:ext cx="2027129" cy="1870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9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ed Hat Display"/>
              <a:buNone/>
            </a:pPr>
            <a:r>
              <a:rPr lang="en-GB">
                <a:latin typeface="Red Hat Display"/>
                <a:ea typeface="Red Hat Display"/>
                <a:cs typeface="Red Hat Display"/>
                <a:sym typeface="Red Hat Display"/>
              </a:rPr>
              <a:t>Takeaways</a:t>
            </a:r>
            <a:endParaRPr/>
          </a:p>
        </p:txBody>
      </p:sp>
      <p:pic>
        <p:nvPicPr>
          <p:cNvPr id="328" name="Google Shape;32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2283" y="2612831"/>
            <a:ext cx="1632338" cy="16323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28"/>
          <p:cNvCxnSpPr/>
          <p:nvPr/>
        </p:nvCxnSpPr>
        <p:spPr>
          <a:xfrm>
            <a:off x="4131517" y="1873757"/>
            <a:ext cx="9525" cy="350996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0" name="Google Shape;330;p28"/>
          <p:cNvSpPr txBox="1"/>
          <p:nvPr/>
        </p:nvSpPr>
        <p:spPr>
          <a:xfrm>
            <a:off x="912682" y="4460497"/>
            <a:ext cx="262148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Knowledge base</a:t>
            </a:r>
            <a:endParaRPr/>
          </a:p>
        </p:txBody>
      </p:sp>
      <p:sp>
        <p:nvSpPr>
          <p:cNvPr id="331" name="Google Shape;331;p28"/>
          <p:cNvSpPr txBox="1"/>
          <p:nvPr/>
        </p:nvSpPr>
        <p:spPr>
          <a:xfrm>
            <a:off x="6049136" y="2129897"/>
            <a:ext cx="29172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Build Knowledge base</a:t>
            </a:r>
            <a:endParaRPr/>
          </a:p>
        </p:txBody>
      </p:sp>
      <p:sp>
        <p:nvSpPr>
          <p:cNvPr id="332" name="Google Shape;332;p28"/>
          <p:cNvSpPr txBox="1"/>
          <p:nvPr/>
        </p:nvSpPr>
        <p:spPr>
          <a:xfrm>
            <a:off x="6049136" y="3067379"/>
            <a:ext cx="27488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Promote self-service</a:t>
            </a:r>
            <a:endParaRPr/>
          </a:p>
        </p:txBody>
      </p:sp>
      <p:sp>
        <p:nvSpPr>
          <p:cNvPr id="333" name="Google Shape;333;p28"/>
          <p:cNvSpPr txBox="1"/>
          <p:nvPr/>
        </p:nvSpPr>
        <p:spPr>
          <a:xfrm>
            <a:off x="6049136" y="3998832"/>
            <a:ext cx="51793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Utilize GenAI capabilities for self-service</a:t>
            </a:r>
            <a:endParaRPr/>
          </a:p>
        </p:txBody>
      </p:sp>
      <p:sp>
        <p:nvSpPr>
          <p:cNvPr id="334" name="Google Shape;334;p28"/>
          <p:cNvSpPr txBox="1"/>
          <p:nvPr/>
        </p:nvSpPr>
        <p:spPr>
          <a:xfrm>
            <a:off x="6049136" y="4924256"/>
            <a:ext cx="43197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Implement Chatbot-like interface</a:t>
            </a:r>
            <a:endParaRPr/>
          </a:p>
        </p:txBody>
      </p:sp>
      <p:pic>
        <p:nvPicPr>
          <p:cNvPr descr="Green Check Mark Icon Images – Browse 64,860 Stock Photos ..." id="335" name="Google Shape;335;p28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5100543" y="2092402"/>
            <a:ext cx="568318" cy="5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 Images – Browse 64,860 Stock Photos ..." id="336" name="Google Shape;336;p28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5100543" y="3005755"/>
            <a:ext cx="568318" cy="5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 Images – Browse 64,860 Stock Photos ..." id="337" name="Google Shape;337;p28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5100543" y="3968020"/>
            <a:ext cx="568318" cy="5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 Images – Browse 64,860 Stock Photos ..." id="338" name="Google Shape;338;p28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5100543" y="4894162"/>
            <a:ext cx="568318" cy="58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9"/>
          <p:cNvSpPr txBox="1"/>
          <p:nvPr/>
        </p:nvSpPr>
        <p:spPr>
          <a:xfrm>
            <a:off x="3676071" y="2671801"/>
            <a:ext cx="462017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Questions 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1126" y="6563180"/>
            <a:ext cx="1693557" cy="20317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0"/>
          <p:cNvSpPr txBox="1"/>
          <p:nvPr/>
        </p:nvSpPr>
        <p:spPr>
          <a:xfrm>
            <a:off x="523240" y="2296265"/>
            <a:ext cx="4507708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5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Thank You!</a:t>
            </a:r>
            <a:endParaRPr b="1" sz="55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52" name="Google Shape;35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0048" y="1524000"/>
            <a:ext cx="4084652" cy="455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60945" y="3767403"/>
            <a:ext cx="36195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>
            <p:ph type="title"/>
          </p:nvPr>
        </p:nvSpPr>
        <p:spPr>
          <a:xfrm>
            <a:off x="838200" y="1534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alibri"/>
              <a:buNone/>
            </a:pPr>
            <a:r>
              <a:rPr lang="en-GB">
                <a:solidFill>
                  <a:srgbClr val="1F3864"/>
                </a:solidFill>
              </a:rPr>
              <a:t>Overview</a:t>
            </a:r>
            <a:endParaRPr/>
          </a:p>
        </p:txBody>
      </p:sp>
      <p:cxnSp>
        <p:nvCxnSpPr>
          <p:cNvPr id="104" name="Google Shape;104;p2"/>
          <p:cNvCxnSpPr/>
          <p:nvPr/>
        </p:nvCxnSpPr>
        <p:spPr>
          <a:xfrm>
            <a:off x="5790743" y="1997154"/>
            <a:ext cx="9525" cy="350996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" name="Google Shape;105;p2"/>
          <p:cNvSpPr txBox="1"/>
          <p:nvPr/>
        </p:nvSpPr>
        <p:spPr>
          <a:xfrm>
            <a:off x="7270257" y="3454284"/>
            <a:ext cx="46726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Role of AI-powered knowledge base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7270257" y="2392755"/>
            <a:ext cx="41239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Customer service – Why &amp; How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7270257" y="4566080"/>
            <a:ext cx="35273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Future of customer service</a:t>
            </a:r>
            <a:endParaRPr/>
          </a:p>
        </p:txBody>
      </p:sp>
      <p:pic>
        <p:nvPicPr>
          <p:cNvPr descr="See the source image" id="108" name="Google Shape;10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5538" y="2198660"/>
            <a:ext cx="3023053" cy="3023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 Images – Browse 64,860 Stock Photos ..." id="109" name="Google Shape;109;p2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6284272" y="2291920"/>
            <a:ext cx="568318" cy="5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 Images – Browse 64,860 Stock Photos ..." id="110" name="Google Shape;110;p2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6299503" y="3396259"/>
            <a:ext cx="568318" cy="5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 Images – Browse 64,860 Stock Photos ..." id="111" name="Google Shape;111;p2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6299503" y="4512928"/>
            <a:ext cx="568318" cy="58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9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ed Hat Display"/>
              <a:buNone/>
            </a:pPr>
            <a:r>
              <a:rPr lang="en-GB">
                <a:latin typeface="Red Hat Display"/>
                <a:ea typeface="Red Hat Display"/>
                <a:cs typeface="Red Hat Display"/>
                <a:sym typeface="Red Hat Display"/>
              </a:rPr>
              <a:t>Need for customer service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440854" y="5417025"/>
            <a:ext cx="2945137" cy="474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GB" sz="2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Product issues</a:t>
            </a:r>
            <a:endParaRPr/>
          </a:p>
        </p:txBody>
      </p:sp>
      <p:cxnSp>
        <p:nvCxnSpPr>
          <p:cNvPr id="119" name="Google Shape;119;p4"/>
          <p:cNvCxnSpPr/>
          <p:nvPr/>
        </p:nvCxnSpPr>
        <p:spPr>
          <a:xfrm>
            <a:off x="8197174" y="2104404"/>
            <a:ext cx="0" cy="347533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4153" y="2664587"/>
            <a:ext cx="1778538" cy="1778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1222" y="2706833"/>
            <a:ext cx="1694047" cy="169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73800" y="2749078"/>
            <a:ext cx="1694047" cy="1694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4"/>
          <p:cNvCxnSpPr/>
          <p:nvPr/>
        </p:nvCxnSpPr>
        <p:spPr>
          <a:xfrm>
            <a:off x="4049948" y="2178841"/>
            <a:ext cx="0" cy="347533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" name="Google Shape;124;p4"/>
          <p:cNvSpPr txBox="1"/>
          <p:nvPr/>
        </p:nvSpPr>
        <p:spPr>
          <a:xfrm>
            <a:off x="4811184" y="5420603"/>
            <a:ext cx="2945137" cy="474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GB" sz="2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Services concern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8638028" y="5417025"/>
            <a:ext cx="2945137" cy="474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GB" sz="2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New information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9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ed Hat Display"/>
              <a:buNone/>
            </a:pPr>
            <a:r>
              <a:rPr lang="en-GB">
                <a:latin typeface="Red Hat Display"/>
                <a:ea typeface="Red Hat Display"/>
                <a:cs typeface="Red Hat Display"/>
                <a:sym typeface="Red Hat Display"/>
              </a:rPr>
              <a:t>Traditional approach</a:t>
            </a:r>
            <a:endParaRPr/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2882" y="2017660"/>
            <a:ext cx="1118681" cy="1118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080" y="2474088"/>
            <a:ext cx="960592" cy="96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44009" y="3647012"/>
            <a:ext cx="917307" cy="91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78318" y="3934725"/>
            <a:ext cx="917307" cy="91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55399" y="1979472"/>
            <a:ext cx="960592" cy="96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099038" y="3582882"/>
            <a:ext cx="703687" cy="70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036098" y="5075395"/>
            <a:ext cx="879893" cy="8798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5"/>
          <p:cNvCxnSpPr>
            <a:endCxn id="132" idx="1"/>
          </p:cNvCxnSpPr>
          <p:nvPr/>
        </p:nvCxnSpPr>
        <p:spPr>
          <a:xfrm flipH="1" rot="10800000">
            <a:off x="1506682" y="2577001"/>
            <a:ext cx="3646200" cy="377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140" name="Google Shape;140;p5"/>
          <p:cNvCxnSpPr/>
          <p:nvPr/>
        </p:nvCxnSpPr>
        <p:spPr>
          <a:xfrm>
            <a:off x="1537778" y="3391676"/>
            <a:ext cx="1397485" cy="57926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1" name="Google Shape;141;p5"/>
          <p:cNvCxnSpPr/>
          <p:nvPr/>
        </p:nvCxnSpPr>
        <p:spPr>
          <a:xfrm flipH="1" rot="10800000">
            <a:off x="3895625" y="4105665"/>
            <a:ext cx="1257257" cy="18090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2" name="Google Shape;142;p5"/>
          <p:cNvCxnSpPr>
            <a:stCxn id="132" idx="3"/>
            <a:endCxn id="138" idx="1"/>
          </p:cNvCxnSpPr>
          <p:nvPr/>
        </p:nvCxnSpPr>
        <p:spPr>
          <a:xfrm>
            <a:off x="6271563" y="2577001"/>
            <a:ext cx="3764400" cy="2938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3" name="Google Shape;143;p5"/>
          <p:cNvCxnSpPr/>
          <p:nvPr/>
        </p:nvCxnSpPr>
        <p:spPr>
          <a:xfrm>
            <a:off x="6271563" y="2577000"/>
            <a:ext cx="3646210" cy="134816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4" name="Google Shape;144;p5"/>
          <p:cNvCxnSpPr>
            <a:stCxn id="132" idx="3"/>
          </p:cNvCxnSpPr>
          <p:nvPr/>
        </p:nvCxnSpPr>
        <p:spPr>
          <a:xfrm flipH="1" rot="10800000">
            <a:off x="6271563" y="2474101"/>
            <a:ext cx="3573600" cy="102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5" name="Google Shape;145;p5"/>
          <p:cNvCxnSpPr/>
          <p:nvPr/>
        </p:nvCxnSpPr>
        <p:spPr>
          <a:xfrm rot="10800000">
            <a:off x="5702662" y="3208765"/>
            <a:ext cx="1" cy="51067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6" name="Google Shape;146;p5"/>
          <p:cNvSpPr txBox="1"/>
          <p:nvPr/>
        </p:nvSpPr>
        <p:spPr>
          <a:xfrm>
            <a:off x="238634" y="3631359"/>
            <a:ext cx="1589323" cy="37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GB" sz="2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customer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2478264" y="4987963"/>
            <a:ext cx="1911031" cy="37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GB" sz="2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support portal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4756707" y="4624706"/>
            <a:ext cx="1911031" cy="37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GB" sz="2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support ticket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3317473" y="2803196"/>
            <a:ext cx="1911031" cy="37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GB" sz="2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support Agent</a:t>
            </a:r>
            <a:endParaRPr/>
          </a:p>
        </p:txBody>
      </p:sp>
      <p:sp>
        <p:nvSpPr>
          <p:cNvPr id="150" name="Google Shape;150;p5"/>
          <p:cNvSpPr txBox="1"/>
          <p:nvPr/>
        </p:nvSpPr>
        <p:spPr>
          <a:xfrm>
            <a:off x="9480179" y="2880167"/>
            <a:ext cx="1911031" cy="37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Internal KB</a:t>
            </a:r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9601600" y="4361556"/>
            <a:ext cx="2095676" cy="37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Subject Matter Expert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9428206" y="6063057"/>
            <a:ext cx="2095676" cy="37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Private  docs</a:t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3141849" y="6511640"/>
            <a:ext cx="5121626" cy="37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GB" sz="1400">
                <a:solidFill>
                  <a:srgbClr val="FF0000"/>
                </a:solidFill>
                <a:latin typeface="Red Hat Text"/>
                <a:ea typeface="Red Hat Text"/>
                <a:cs typeface="Red Hat Text"/>
                <a:sym typeface="Red Hat Text"/>
              </a:rPr>
              <a:t>Support ticket – Repeated questions, complex questions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9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ed Hat Display"/>
              <a:buNone/>
            </a:pPr>
            <a:r>
              <a:rPr lang="en-GB">
                <a:latin typeface="Red Hat Display"/>
                <a:ea typeface="Red Hat Display"/>
                <a:cs typeface="Red Hat Display"/>
                <a:sym typeface="Red Hat Display"/>
              </a:rPr>
              <a:t>Support operations</a:t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161" name="Google Shape;161;p6"/>
          <p:cNvCxnSpPr/>
          <p:nvPr/>
        </p:nvCxnSpPr>
        <p:spPr>
          <a:xfrm>
            <a:off x="3139440" y="2356485"/>
            <a:ext cx="0" cy="235775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2" name="Google Shape;162;p6"/>
          <p:cNvCxnSpPr/>
          <p:nvPr/>
        </p:nvCxnSpPr>
        <p:spPr>
          <a:xfrm>
            <a:off x="6172200" y="2356485"/>
            <a:ext cx="0" cy="235775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Google Shape;163;p6"/>
          <p:cNvCxnSpPr/>
          <p:nvPr/>
        </p:nvCxnSpPr>
        <p:spPr>
          <a:xfrm>
            <a:off x="9306560" y="2356485"/>
            <a:ext cx="0" cy="235775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4" name="Google Shape;164;p6"/>
          <p:cNvSpPr txBox="1"/>
          <p:nvPr/>
        </p:nvSpPr>
        <p:spPr>
          <a:xfrm>
            <a:off x="435301" y="5065644"/>
            <a:ext cx="25176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rPr>
              <a:t>Repetitive questions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80% of queries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6894542" y="5065644"/>
            <a:ext cx="1737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rPr>
              <a:t>Peak demand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Rapid scaling</a:t>
            </a:r>
            <a:endParaRPr sz="2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3388137" y="5065644"/>
            <a:ext cx="24603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rPr>
              <a:t>Complex questions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Longer waiting time</a:t>
            </a:r>
            <a:endParaRPr sz="2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9677664" y="5065644"/>
            <a:ext cx="20538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rPr>
              <a:t>Sudden demand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Rare events</a:t>
            </a:r>
            <a:endParaRPr sz="2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168" name="Google Shape;16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410" y="2823750"/>
            <a:ext cx="1209392" cy="120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8214" y="2681485"/>
            <a:ext cx="1485834" cy="148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4826" y="2765664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93327" y="2681485"/>
            <a:ext cx="1560474" cy="156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9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ed Hat Display"/>
              <a:buNone/>
            </a:pPr>
            <a:r>
              <a:rPr lang="en-GB">
                <a:latin typeface="Red Hat Display"/>
                <a:ea typeface="Red Hat Display"/>
                <a:cs typeface="Red Hat Display"/>
                <a:sym typeface="Red Hat Display"/>
              </a:rPr>
              <a:t>Trends</a:t>
            </a:r>
            <a:endParaRPr/>
          </a:p>
        </p:txBody>
      </p:sp>
      <p:sp>
        <p:nvSpPr>
          <p:cNvPr id="178" name="Google Shape;178;p12"/>
          <p:cNvSpPr txBox="1"/>
          <p:nvPr/>
        </p:nvSpPr>
        <p:spPr>
          <a:xfrm>
            <a:off x="3670387" y="5545169"/>
            <a:ext cx="4851223" cy="474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Preferences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Different style and forms to consume content</a:t>
            </a:r>
            <a:endParaRPr/>
          </a:p>
        </p:txBody>
      </p:sp>
      <p:pic>
        <p:nvPicPr>
          <p:cNvPr descr="A black background with a black square&#10;&#10;Description automatically generated with medium confidence" id="179" name="Google Shape;17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0533" y="2131487"/>
            <a:ext cx="2830932" cy="2830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9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ed Hat Display"/>
              <a:buNone/>
            </a:pPr>
            <a:r>
              <a:rPr lang="en-GB">
                <a:latin typeface="Red Hat Display"/>
                <a:ea typeface="Red Hat Display"/>
                <a:cs typeface="Red Hat Display"/>
                <a:sym typeface="Red Hat Display"/>
              </a:rPr>
              <a:t>Trends</a:t>
            </a:r>
            <a:endParaRPr/>
          </a:p>
        </p:txBody>
      </p:sp>
      <p:sp>
        <p:nvSpPr>
          <p:cNvPr id="186" name="Google Shape;186;p11"/>
          <p:cNvSpPr txBox="1"/>
          <p:nvPr/>
        </p:nvSpPr>
        <p:spPr>
          <a:xfrm>
            <a:off x="413376" y="5509750"/>
            <a:ext cx="2945137" cy="474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Able to do things quickly</a:t>
            </a:r>
            <a:endParaRPr/>
          </a:p>
        </p:txBody>
      </p:sp>
      <p:pic>
        <p:nvPicPr>
          <p:cNvPr descr="See the source image" id="187" name="Google Shape;18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5411" y="2798117"/>
            <a:ext cx="1514895" cy="15180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188" name="Google Shape;18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0719" y="2539064"/>
            <a:ext cx="878031" cy="9351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189" name="Google Shape;18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3252" y="2469127"/>
            <a:ext cx="1003647" cy="10880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190" name="Google Shape;19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84188" y="3740364"/>
            <a:ext cx="989879" cy="109005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1"/>
          <p:cNvSpPr txBox="1"/>
          <p:nvPr/>
        </p:nvSpPr>
        <p:spPr>
          <a:xfrm>
            <a:off x="4623431" y="5509750"/>
            <a:ext cx="2945137" cy="474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Any time, any where, any device</a:t>
            </a:r>
            <a:endParaRPr/>
          </a:p>
        </p:txBody>
      </p:sp>
      <p:pic>
        <p:nvPicPr>
          <p:cNvPr descr="See the source image" id="192" name="Google Shape;192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458093" y="2539064"/>
            <a:ext cx="1695926" cy="16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1"/>
          <p:cNvSpPr txBox="1"/>
          <p:nvPr/>
        </p:nvSpPr>
        <p:spPr>
          <a:xfrm>
            <a:off x="8833487" y="5397655"/>
            <a:ext cx="2945137" cy="474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Accurate answers</a:t>
            </a:r>
            <a:endParaRPr/>
          </a:p>
        </p:txBody>
      </p:sp>
      <p:cxnSp>
        <p:nvCxnSpPr>
          <p:cNvPr id="194" name="Google Shape;194;p11"/>
          <p:cNvCxnSpPr/>
          <p:nvPr/>
        </p:nvCxnSpPr>
        <p:spPr>
          <a:xfrm>
            <a:off x="3906982" y="1922318"/>
            <a:ext cx="0" cy="347533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5" name="Google Shape;195;p11"/>
          <p:cNvCxnSpPr/>
          <p:nvPr/>
        </p:nvCxnSpPr>
        <p:spPr>
          <a:xfrm>
            <a:off x="8326813" y="1939635"/>
            <a:ext cx="0" cy="347533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9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ed Hat Display"/>
              <a:buNone/>
            </a:pPr>
            <a:r>
              <a:rPr lang="en-GB">
                <a:latin typeface="Red Hat Display"/>
                <a:ea typeface="Red Hat Display"/>
                <a:cs typeface="Red Hat Display"/>
                <a:sym typeface="Red Hat Display"/>
              </a:rPr>
              <a:t>Self -service</a:t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203" name="Google Shape;203;p14"/>
          <p:cNvCxnSpPr/>
          <p:nvPr/>
        </p:nvCxnSpPr>
        <p:spPr>
          <a:xfrm>
            <a:off x="4540712" y="2250122"/>
            <a:ext cx="0" cy="235775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14"/>
          <p:cNvCxnSpPr/>
          <p:nvPr/>
        </p:nvCxnSpPr>
        <p:spPr>
          <a:xfrm>
            <a:off x="7832101" y="2221002"/>
            <a:ext cx="0" cy="235775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5" name="Google Shape;205;p14"/>
          <p:cNvSpPr txBox="1"/>
          <p:nvPr/>
        </p:nvSpPr>
        <p:spPr>
          <a:xfrm>
            <a:off x="168773" y="5387582"/>
            <a:ext cx="409005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No waiting time</a:t>
            </a:r>
            <a:endParaRPr/>
          </a:p>
        </p:txBody>
      </p:sp>
      <p:sp>
        <p:nvSpPr>
          <p:cNvPr id="206" name="Google Shape;206;p14"/>
          <p:cNvSpPr txBox="1"/>
          <p:nvPr/>
        </p:nvSpPr>
        <p:spPr>
          <a:xfrm>
            <a:off x="4427595" y="5416317"/>
            <a:ext cx="351762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Independent</a:t>
            </a:r>
            <a:endParaRPr sz="2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>
            <a:off x="7554486" y="5387197"/>
            <a:ext cx="410692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Do things quickly</a:t>
            </a:r>
            <a:endParaRPr sz="2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208" name="Google Shape;20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7916" y="2629249"/>
            <a:ext cx="1409891" cy="140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27279" y="2284734"/>
            <a:ext cx="1937442" cy="193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2397" y="2393223"/>
            <a:ext cx="1731685" cy="1731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9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ed Hat Display"/>
              <a:buNone/>
            </a:pPr>
            <a:r>
              <a:rPr lang="en-GB">
                <a:latin typeface="Red Hat Display"/>
                <a:ea typeface="Red Hat Display"/>
                <a:cs typeface="Red Hat Display"/>
                <a:sym typeface="Red Hat Display"/>
              </a:rPr>
              <a:t>Knowledge Base for Self-service</a:t>
            </a:r>
            <a:endParaRPr/>
          </a:p>
        </p:txBody>
      </p:sp>
      <p:pic>
        <p:nvPicPr>
          <p:cNvPr id="217" name="Google Shape;21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2283" y="2612831"/>
            <a:ext cx="1632338" cy="16323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15"/>
          <p:cNvCxnSpPr/>
          <p:nvPr/>
        </p:nvCxnSpPr>
        <p:spPr>
          <a:xfrm>
            <a:off x="4131517" y="1873757"/>
            <a:ext cx="9525" cy="350996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" name="Google Shape;219;p15"/>
          <p:cNvSpPr txBox="1"/>
          <p:nvPr/>
        </p:nvSpPr>
        <p:spPr>
          <a:xfrm>
            <a:off x="912682" y="4460497"/>
            <a:ext cx="262148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Knowledge base</a:t>
            </a:r>
            <a:endParaRPr/>
          </a:p>
        </p:txBody>
      </p:sp>
      <p:sp>
        <p:nvSpPr>
          <p:cNvPr id="220" name="Google Shape;220;p15"/>
          <p:cNvSpPr txBox="1"/>
          <p:nvPr/>
        </p:nvSpPr>
        <p:spPr>
          <a:xfrm>
            <a:off x="6049136" y="2129897"/>
            <a:ext cx="30164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Information repository</a:t>
            </a:r>
            <a:endParaRPr/>
          </a:p>
        </p:txBody>
      </p:sp>
      <p:sp>
        <p:nvSpPr>
          <p:cNvPr id="221" name="Google Shape;221;p15"/>
          <p:cNvSpPr txBox="1"/>
          <p:nvPr/>
        </p:nvSpPr>
        <p:spPr>
          <a:xfrm>
            <a:off x="6049136" y="3067379"/>
            <a:ext cx="182921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Mixed access</a:t>
            </a:r>
            <a:endParaRPr/>
          </a:p>
        </p:txBody>
      </p:sp>
      <p:sp>
        <p:nvSpPr>
          <p:cNvPr id="222" name="Google Shape;222;p15"/>
          <p:cNvSpPr txBox="1"/>
          <p:nvPr/>
        </p:nvSpPr>
        <p:spPr>
          <a:xfrm>
            <a:off x="6049136" y="3998832"/>
            <a:ext cx="27915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Trusted contributors </a:t>
            </a:r>
            <a:endParaRPr/>
          </a:p>
        </p:txBody>
      </p:sp>
      <p:sp>
        <p:nvSpPr>
          <p:cNvPr id="223" name="Google Shape;223;p15"/>
          <p:cNvSpPr txBox="1"/>
          <p:nvPr/>
        </p:nvSpPr>
        <p:spPr>
          <a:xfrm>
            <a:off x="6049136" y="4924256"/>
            <a:ext cx="43410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One stop for all customer queries</a:t>
            </a:r>
            <a:endParaRPr/>
          </a:p>
        </p:txBody>
      </p:sp>
      <p:pic>
        <p:nvPicPr>
          <p:cNvPr descr="Green Check Mark Icon Images – Browse 64,860 Stock Photos ..." id="224" name="Google Shape;224;p15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5100543" y="2092402"/>
            <a:ext cx="568318" cy="5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 Images – Browse 64,860 Stock Photos ..." id="225" name="Google Shape;225;p15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5100543" y="3005755"/>
            <a:ext cx="568318" cy="5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 Images – Browse 64,860 Stock Photos ..." id="226" name="Google Shape;226;p15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5100543" y="3968020"/>
            <a:ext cx="568318" cy="5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 Images – Browse 64,860 Stock Photos ..." id="227" name="Google Shape;227;p15"/>
          <p:cNvPicPr preferRelativeResize="0"/>
          <p:nvPr/>
        </p:nvPicPr>
        <p:blipFill rotWithShape="1">
          <a:blip r:embed="rId5">
            <a:alphaModFix/>
          </a:blip>
          <a:srcRect b="20290" l="21469" r="21679" t="21198"/>
          <a:stretch/>
        </p:blipFill>
        <p:spPr>
          <a:xfrm>
            <a:off x="5100543" y="4894162"/>
            <a:ext cx="568318" cy="58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2022-02-24T09:05:55Z</dcterms:created>
  <dc:creator>Selvaraaju Murugesan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0x01010059AC49344774A44C9B29E06139984CC6</vt:lpwstr>
  </property>
  <property fmtid="{D5CDD505-2E9C-101B-9397-08002B2CF9AE}" pid="3" name="MediaServiceImageTags">
    <vt:lpwstr/>
  </property>
</Properties>
</file>