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318" r:id="rId6"/>
    <p:sldId id="317" r:id="rId7"/>
    <p:sldId id="259" r:id="rId8"/>
    <p:sldId id="316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5" r:id="rId17"/>
    <p:sldId id="314" r:id="rId18"/>
    <p:sldId id="313" r:id="rId19"/>
    <p:sldId id="269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85930" autoAdjust="0"/>
  </p:normalViewPr>
  <p:slideViewPr>
    <p:cSldViewPr snapToGrid="0">
      <p:cViewPr varScale="1">
        <p:scale>
          <a:sx n="88" d="100"/>
          <a:sy n="88" d="100"/>
        </p:scale>
        <p:origin x="11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nal Valecha" userId="ef34b1c8-5946-4a57-be1f-f6aab9d90cf5" providerId="ADAL" clId="{D83E2475-2836-45B0-8BFA-8D1D59877936}"/>
    <pc:docChg chg="modSld">
      <pc:chgData name="Kunal Valecha" userId="ef34b1c8-5946-4a57-be1f-f6aab9d90cf5" providerId="ADAL" clId="{D83E2475-2836-45B0-8BFA-8D1D59877936}" dt="2023-04-28T05:59:24.595" v="28" actId="20577"/>
      <pc:docMkLst>
        <pc:docMk/>
      </pc:docMkLst>
      <pc:sldChg chg="modSp mod">
        <pc:chgData name="Kunal Valecha" userId="ef34b1c8-5946-4a57-be1f-f6aab9d90cf5" providerId="ADAL" clId="{D83E2475-2836-45B0-8BFA-8D1D59877936}" dt="2023-04-28T05:59:24.595" v="28" actId="20577"/>
        <pc:sldMkLst>
          <pc:docMk/>
          <pc:sldMk cId="2436497769" sldId="256"/>
        </pc:sldMkLst>
        <pc:spChg chg="mod">
          <ac:chgData name="Kunal Valecha" userId="ef34b1c8-5946-4a57-be1f-f6aab9d90cf5" providerId="ADAL" clId="{D83E2475-2836-45B0-8BFA-8D1D59877936}" dt="2023-04-28T05:59:24.595" v="28" actId="20577"/>
          <ac:spMkLst>
            <pc:docMk/>
            <pc:sldMk cId="2436497769" sldId="256"/>
            <ac:spMk id="26" creationId="{7AE4983A-C11F-42CF-85E3-04F7271D2638}"/>
          </ac:spMkLst>
        </pc:spChg>
      </pc:sldChg>
    </pc:docChg>
  </pc:docChgLst>
  <pc:docChgLst>
    <pc:chgData name="Kunal Valecha" userId="ef34b1c8-5946-4a57-be1f-f6aab9d90cf5" providerId="ADAL" clId="{F4706952-8DF6-4DCD-951E-63A4B2EAC980}"/>
    <pc:docChg chg="undo custSel modSld">
      <pc:chgData name="Kunal Valecha" userId="ef34b1c8-5946-4a57-be1f-f6aab9d90cf5" providerId="ADAL" clId="{F4706952-8DF6-4DCD-951E-63A4B2EAC980}" dt="2023-03-29T14:30:41.654" v="29" actId="1076"/>
      <pc:docMkLst>
        <pc:docMk/>
      </pc:docMkLst>
      <pc:sldChg chg="addSp delSp modSp mod">
        <pc:chgData name="Kunal Valecha" userId="ef34b1c8-5946-4a57-be1f-f6aab9d90cf5" providerId="ADAL" clId="{F4706952-8DF6-4DCD-951E-63A4B2EAC980}" dt="2023-03-29T14:30:41.654" v="29" actId="1076"/>
        <pc:sldMkLst>
          <pc:docMk/>
          <pc:sldMk cId="2436497769" sldId="256"/>
        </pc:sldMkLst>
        <pc:spChg chg="mod">
          <ac:chgData name="Kunal Valecha" userId="ef34b1c8-5946-4a57-be1f-f6aab9d90cf5" providerId="ADAL" clId="{F4706952-8DF6-4DCD-951E-63A4B2EAC980}" dt="2023-03-29T14:29:04.849" v="2"/>
          <ac:spMkLst>
            <pc:docMk/>
            <pc:sldMk cId="2436497769" sldId="256"/>
            <ac:spMk id="26" creationId="{7AE4983A-C11F-42CF-85E3-04F7271D2638}"/>
          </ac:spMkLst>
        </pc:spChg>
        <pc:spChg chg="mod">
          <ac:chgData name="Kunal Valecha" userId="ef34b1c8-5946-4a57-be1f-f6aab9d90cf5" providerId="ADAL" clId="{F4706952-8DF6-4DCD-951E-63A4B2EAC980}" dt="2023-03-29T14:30:39.284" v="28" actId="1076"/>
          <ac:spMkLst>
            <pc:docMk/>
            <pc:sldMk cId="2436497769" sldId="256"/>
            <ac:spMk id="27" creationId="{BE994CB9-7473-4F10-9FE7-10731382BE14}"/>
          </ac:spMkLst>
        </pc:spChg>
        <pc:spChg chg="mod">
          <ac:chgData name="Kunal Valecha" userId="ef34b1c8-5946-4a57-be1f-f6aab9d90cf5" providerId="ADAL" clId="{F4706952-8DF6-4DCD-951E-63A4B2EAC980}" dt="2023-03-29T14:30:41.654" v="29" actId="1076"/>
          <ac:spMkLst>
            <pc:docMk/>
            <pc:sldMk cId="2436497769" sldId="256"/>
            <ac:spMk id="28" creationId="{19AB19F5-F730-4757-80F0-1C8AD0F215A2}"/>
          </ac:spMkLst>
        </pc:spChg>
        <pc:picChg chg="add del mod">
          <ac:chgData name="Kunal Valecha" userId="ef34b1c8-5946-4a57-be1f-f6aab9d90cf5" providerId="ADAL" clId="{F4706952-8DF6-4DCD-951E-63A4B2EAC980}" dt="2023-03-29T14:30:24.295" v="25" actId="478"/>
          <ac:picMkLst>
            <pc:docMk/>
            <pc:sldMk cId="2436497769" sldId="256"/>
            <ac:picMk id="4" creationId="{AE2297C9-D98C-1232-1654-7FF5C3D6A960}"/>
          </ac:picMkLst>
        </pc:picChg>
        <pc:picChg chg="mod">
          <ac:chgData name="Kunal Valecha" userId="ef34b1c8-5946-4a57-be1f-f6aab9d90cf5" providerId="ADAL" clId="{F4706952-8DF6-4DCD-951E-63A4B2EAC980}" dt="2023-03-29T14:30:35.106" v="27" actId="14100"/>
          <ac:picMkLst>
            <pc:docMk/>
            <pc:sldMk cId="2436497769" sldId="256"/>
            <ac:picMk id="16" creationId="{8A992251-31FF-4002-8BEF-679DBBBEC912}"/>
          </ac:picMkLst>
        </pc:picChg>
      </pc:sldChg>
    </pc:docChg>
  </pc:docChgLst>
  <pc:docChgLst>
    <pc:chgData name="Kunal Valecha" userId="ef34b1c8-5946-4a57-be1f-f6aab9d90cf5" providerId="ADAL" clId="{31E8CD09-3C1D-4D49-A3FB-F30FFBABC8EE}"/>
    <pc:docChg chg="undo custSel modSld">
      <pc:chgData name="Kunal Valecha" userId="ef34b1c8-5946-4a57-be1f-f6aab9d90cf5" providerId="ADAL" clId="{31E8CD09-3C1D-4D49-A3FB-F30FFBABC8EE}" dt="2023-02-28T11:45:16.197" v="56" actId="20577"/>
      <pc:docMkLst>
        <pc:docMk/>
      </pc:docMkLst>
      <pc:sldChg chg="modSp mod">
        <pc:chgData name="Kunal Valecha" userId="ef34b1c8-5946-4a57-be1f-f6aab9d90cf5" providerId="ADAL" clId="{31E8CD09-3C1D-4D49-A3FB-F30FFBABC8EE}" dt="2023-02-28T11:44:22.533" v="45" actId="1076"/>
        <pc:sldMkLst>
          <pc:docMk/>
          <pc:sldMk cId="2436497769" sldId="256"/>
        </pc:sldMkLst>
        <pc:spChg chg="mod">
          <ac:chgData name="Kunal Valecha" userId="ef34b1c8-5946-4a57-be1f-f6aab9d90cf5" providerId="ADAL" clId="{31E8CD09-3C1D-4D49-A3FB-F30FFBABC8EE}" dt="2023-02-28T11:43:45.500" v="6" actId="20577"/>
          <ac:spMkLst>
            <pc:docMk/>
            <pc:sldMk cId="2436497769" sldId="256"/>
            <ac:spMk id="26" creationId="{7AE4983A-C11F-42CF-85E3-04F7271D2638}"/>
          </ac:spMkLst>
        </pc:spChg>
        <pc:spChg chg="mod">
          <ac:chgData name="Kunal Valecha" userId="ef34b1c8-5946-4a57-be1f-f6aab9d90cf5" providerId="ADAL" clId="{31E8CD09-3C1D-4D49-A3FB-F30FFBABC8EE}" dt="2023-02-28T11:44:22.533" v="45" actId="1076"/>
          <ac:spMkLst>
            <pc:docMk/>
            <pc:sldMk cId="2436497769" sldId="256"/>
            <ac:spMk id="28" creationId="{19AB19F5-F730-4757-80F0-1C8AD0F215A2}"/>
          </ac:spMkLst>
        </pc:spChg>
      </pc:sldChg>
      <pc:sldChg chg="modSp mod">
        <pc:chgData name="Kunal Valecha" userId="ef34b1c8-5946-4a57-be1f-f6aab9d90cf5" providerId="ADAL" clId="{31E8CD09-3C1D-4D49-A3FB-F30FFBABC8EE}" dt="2023-02-28T11:45:16.197" v="56" actId="20577"/>
        <pc:sldMkLst>
          <pc:docMk/>
          <pc:sldMk cId="59414425" sldId="306"/>
        </pc:sldMkLst>
        <pc:spChg chg="mod">
          <ac:chgData name="Kunal Valecha" userId="ef34b1c8-5946-4a57-be1f-f6aab9d90cf5" providerId="ADAL" clId="{31E8CD09-3C1D-4D49-A3FB-F30FFBABC8EE}" dt="2023-02-28T11:45:16.197" v="56" actId="20577"/>
          <ac:spMkLst>
            <pc:docMk/>
            <pc:sldMk cId="59414425" sldId="306"/>
            <ac:spMk id="3" creationId="{8A7E641E-7FA6-4428-A56B-5E46840C422B}"/>
          </ac:spMkLst>
        </pc:spChg>
      </pc:sldChg>
    </pc:docChg>
  </pc:docChgLst>
  <pc:docChgLst>
    <pc:chgData name="Kunal Valecha" userId="ef34b1c8-5946-4a57-be1f-f6aab9d90cf5" providerId="ADAL" clId="{2857ECC6-3603-4031-8CBE-0EFA473DB9E0}"/>
    <pc:docChg chg="custSel modSld">
      <pc:chgData name="Kunal Valecha" userId="ef34b1c8-5946-4a57-be1f-f6aab9d90cf5" providerId="ADAL" clId="{2857ECC6-3603-4031-8CBE-0EFA473DB9E0}" dt="2023-05-22T05:22:49.490" v="96" actId="20577"/>
      <pc:docMkLst>
        <pc:docMk/>
      </pc:docMkLst>
      <pc:sldChg chg="modSp mod">
        <pc:chgData name="Kunal Valecha" userId="ef34b1c8-5946-4a57-be1f-f6aab9d90cf5" providerId="ADAL" clId="{2857ECC6-3603-4031-8CBE-0EFA473DB9E0}" dt="2023-05-22T05:22:49.490" v="96" actId="20577"/>
        <pc:sldMkLst>
          <pc:docMk/>
          <pc:sldMk cId="2436497769" sldId="256"/>
        </pc:sldMkLst>
        <pc:spChg chg="mod">
          <ac:chgData name="Kunal Valecha" userId="ef34b1c8-5946-4a57-be1f-f6aab9d90cf5" providerId="ADAL" clId="{2857ECC6-3603-4031-8CBE-0EFA473DB9E0}" dt="2023-05-22T05:21:56.885" v="39" actId="20577"/>
          <ac:spMkLst>
            <pc:docMk/>
            <pc:sldMk cId="2436497769" sldId="256"/>
            <ac:spMk id="26" creationId="{7AE4983A-C11F-42CF-85E3-04F7271D2638}"/>
          </ac:spMkLst>
        </pc:spChg>
        <pc:spChg chg="mod">
          <ac:chgData name="Kunal Valecha" userId="ef34b1c8-5946-4a57-be1f-f6aab9d90cf5" providerId="ADAL" clId="{2857ECC6-3603-4031-8CBE-0EFA473DB9E0}" dt="2023-05-22T05:22:49.490" v="96" actId="20577"/>
          <ac:spMkLst>
            <pc:docMk/>
            <pc:sldMk cId="2436497769" sldId="256"/>
            <ac:spMk id="28" creationId="{19AB19F5-F730-4757-80F0-1C8AD0F215A2}"/>
          </ac:spMkLst>
        </pc:spChg>
      </pc:sldChg>
    </pc:docChg>
  </pc:docChgLst>
  <pc:docChgLst>
    <pc:chgData name="Kunal Valecha" userId="ef34b1c8-5946-4a57-be1f-f6aab9d90cf5" providerId="ADAL" clId="{D73DE541-D062-4A1D-A0CD-F14790729CE2}"/>
    <pc:docChg chg="undo custSel modSld">
      <pc:chgData name="Kunal Valecha" userId="ef34b1c8-5946-4a57-be1f-f6aab9d90cf5" providerId="ADAL" clId="{D73DE541-D062-4A1D-A0CD-F14790729CE2}" dt="2023-06-16T11:33:46.941" v="50" actId="20577"/>
      <pc:docMkLst>
        <pc:docMk/>
      </pc:docMkLst>
      <pc:sldChg chg="modSp mod">
        <pc:chgData name="Kunal Valecha" userId="ef34b1c8-5946-4a57-be1f-f6aab9d90cf5" providerId="ADAL" clId="{D73DE541-D062-4A1D-A0CD-F14790729CE2}" dt="2023-06-16T11:33:46.941" v="50" actId="20577"/>
        <pc:sldMkLst>
          <pc:docMk/>
          <pc:sldMk cId="2436497769" sldId="256"/>
        </pc:sldMkLst>
        <pc:spChg chg="mod">
          <ac:chgData name="Kunal Valecha" userId="ef34b1c8-5946-4a57-be1f-f6aab9d90cf5" providerId="ADAL" clId="{D73DE541-D062-4A1D-A0CD-F14790729CE2}" dt="2023-06-16T11:32:20.756" v="4" actId="20577"/>
          <ac:spMkLst>
            <pc:docMk/>
            <pc:sldMk cId="2436497769" sldId="256"/>
            <ac:spMk id="26" creationId="{7AE4983A-C11F-42CF-85E3-04F7271D2638}"/>
          </ac:spMkLst>
        </pc:spChg>
        <pc:spChg chg="mod">
          <ac:chgData name="Kunal Valecha" userId="ef34b1c8-5946-4a57-be1f-f6aab9d90cf5" providerId="ADAL" clId="{D73DE541-D062-4A1D-A0CD-F14790729CE2}" dt="2023-06-16T11:33:46.941" v="50" actId="20577"/>
          <ac:spMkLst>
            <pc:docMk/>
            <pc:sldMk cId="2436497769" sldId="256"/>
            <ac:spMk id="28" creationId="{19AB19F5-F730-4757-80F0-1C8AD0F215A2}"/>
          </ac:spMkLst>
        </pc:spChg>
      </pc:sldChg>
    </pc:docChg>
  </pc:docChgLst>
  <pc:docChgLst>
    <pc:chgData name="Kunal Valecha" userId="ef34b1c8-5946-4a57-be1f-f6aab9d90cf5" providerId="ADAL" clId="{EF691FDF-7AE6-4E41-86F6-78D031F8CD70}"/>
    <pc:docChg chg="undo custSel modSld">
      <pc:chgData name="Kunal Valecha" userId="ef34b1c8-5946-4a57-be1f-f6aab9d90cf5" providerId="ADAL" clId="{EF691FDF-7AE6-4E41-86F6-78D031F8CD70}" dt="2023-03-17T08:03:50.358" v="28" actId="113"/>
      <pc:docMkLst>
        <pc:docMk/>
      </pc:docMkLst>
      <pc:sldChg chg="modSp mod">
        <pc:chgData name="Kunal Valecha" userId="ef34b1c8-5946-4a57-be1f-f6aab9d90cf5" providerId="ADAL" clId="{EF691FDF-7AE6-4E41-86F6-78D031F8CD70}" dt="2023-03-17T08:03:50.358" v="28" actId="113"/>
        <pc:sldMkLst>
          <pc:docMk/>
          <pc:sldMk cId="2436497769" sldId="256"/>
        </pc:sldMkLst>
        <pc:spChg chg="mod">
          <ac:chgData name="Kunal Valecha" userId="ef34b1c8-5946-4a57-be1f-f6aab9d90cf5" providerId="ADAL" clId="{EF691FDF-7AE6-4E41-86F6-78D031F8CD70}" dt="2023-03-17T08:02:28.913" v="3" actId="1076"/>
          <ac:spMkLst>
            <pc:docMk/>
            <pc:sldMk cId="2436497769" sldId="256"/>
            <ac:spMk id="26" creationId="{7AE4983A-C11F-42CF-85E3-04F7271D2638}"/>
          </ac:spMkLst>
        </pc:spChg>
        <pc:spChg chg="mod">
          <ac:chgData name="Kunal Valecha" userId="ef34b1c8-5946-4a57-be1f-f6aab9d90cf5" providerId="ADAL" clId="{EF691FDF-7AE6-4E41-86F6-78D031F8CD70}" dt="2023-03-17T08:03:50.358" v="28" actId="113"/>
          <ac:spMkLst>
            <pc:docMk/>
            <pc:sldMk cId="2436497769" sldId="256"/>
            <ac:spMk id="27" creationId="{BE994CB9-7473-4F10-9FE7-10731382BE14}"/>
          </ac:spMkLst>
        </pc:spChg>
        <pc:spChg chg="mod">
          <ac:chgData name="Kunal Valecha" userId="ef34b1c8-5946-4a57-be1f-f6aab9d90cf5" providerId="ADAL" clId="{EF691FDF-7AE6-4E41-86F6-78D031F8CD70}" dt="2023-03-17T08:03:44.542" v="25" actId="1076"/>
          <ac:spMkLst>
            <pc:docMk/>
            <pc:sldMk cId="2436497769" sldId="256"/>
            <ac:spMk id="28" creationId="{19AB19F5-F730-4757-80F0-1C8AD0F215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45400-2A23-41E2-A803-CE08992BF82C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3BD4F-FBCF-4F25-8FD2-858709C985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26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1936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6568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3722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045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93423-185E-4D3D-8949-1903C6F5A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819E7-3C79-474B-AAC2-12FFDF29C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73BF5-6D42-46F2-AB5E-FE70E249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E8321-8528-4BE8-8C9B-267775641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663D5-DAC4-4EA5-9758-C17C5FCA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427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7B673-9F03-431B-8F82-FEEBC1D0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999947-BAE2-41F8-A5EF-8201F44AE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7F380-605C-4E80-872E-BED23E27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C5E6D-18C1-4E9D-BE40-170267DA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51884-AEE3-4501-AD55-CA92F4EB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302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BFD481-9A07-464E-A2DE-BABDECE0C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662017-EF07-4A8A-BB09-A7D0CC24F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A7EA9-7B97-4C6E-98C7-63594992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BC6B8-FB3D-4950-9AAD-672E0DCC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87957-57B4-486A-9562-8160E918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198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58D7-07C2-422D-9307-625302CE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2F3A7-DE7B-4AE4-B119-2D1EBC655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27B64-4F2C-4FCA-8060-B7EC9AEA1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4B331-82F1-4806-BBF1-F183C6AD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D25C7-E6B4-48B6-9C54-3FE1E665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838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DF5B-9FA9-4CAB-B20C-801F09BB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BCD97-492A-450A-B199-115E38017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618BF-301B-4B4A-BEDE-77161B835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461EB-6BD5-46C7-86B9-5AAF0BA3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1CD60-85D7-4DFE-95AB-FF81CFFC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645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6431D-8C93-4498-B17F-62171AB4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B054F-31B8-4C5E-8E9A-421CB0D2A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B7D55-B9E4-4190-AE81-19AC096A4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13596-6C91-46C5-9508-8E8D428A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0B6F6-2338-4085-A466-DBA973DB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5768D-83B2-4176-B616-BF23A4DF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392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716D-B524-4441-86C8-3B6542FF5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6D9F1-B2B4-417D-9F47-84B01A28B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3DC5B-1563-4B98-BB6D-C5584195D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0021F-B3A1-4E32-86F6-FE4E3FA2F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69433C-C4C5-4DB7-9695-B6826B72D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03E29E-613C-429F-AFA1-199F6E9C4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CA04E1-92A9-4D3B-8247-4C40AB9A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EB5469-4F41-46C8-BC51-A5FAB426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661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66E67-962A-4719-99E5-248E3411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BF13F3-2134-4FD5-842C-7294B2B5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5F924-A846-4BA7-B539-E7A1C6B0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5584D-EDA7-4E8A-911B-442491CE7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068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F2BF2-BBDE-4DA6-8561-28AAAC98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DFF4C-682D-47EE-99FC-284F8A06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DB05E-C339-4BAB-8A75-D814538A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146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1E06-0367-484E-9CED-9FFD990D8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E76EB-3600-4D22-AD09-8D32AEFA7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84C1E-E9A2-474F-A6B9-EECE673DC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FA289-F78F-4852-85EB-29219776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3B672-524E-452B-8A2A-F09B6665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A511E-A186-45CE-A275-290EC9E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68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84B73-A6D6-41A4-80B8-AD24B8C8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EA63E-C85D-4A3E-835C-585C525FE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B77BD-30D8-4E1B-94CB-AFE1DE81C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C3D09-3EC0-4202-BE27-F37CEE8A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EE062-6311-4347-96F1-12F2104C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52619-5777-46F7-89EA-9D0ABBB6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154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CA3AE4-D9DF-451F-89C2-A3F9C36E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D08D9-CD9D-4037-BEB1-ED14CE0DC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44ECA-F040-40A7-A5C9-2FA5C3A69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17E2B-9B45-485F-9BD8-F0A23782060F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356B4-1202-455D-B018-C113CE42B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F79B7-9E09-4DA0-A688-8CA5E8F3F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611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sv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4F561D-C965-4BDF-8CB4-E3C6CB15C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CBE5289-4C17-45AF-8934-4772D9D946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A992251-31FF-4002-8BEF-679DBBBEC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0160"/>
            <a:ext cx="12192000" cy="6858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9F37D04-357B-4F09-B358-026A757F8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240" y="495935"/>
            <a:ext cx="3418840" cy="43320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9B29358-2BE2-4796-882F-18F1EAD95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515656"/>
            <a:ext cx="2461895" cy="6516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FF70192-4993-4E56-BEAF-11A70DCA6802}"/>
              </a:ext>
            </a:extLst>
          </p:cNvPr>
          <p:cNvSpPr txBox="1"/>
          <p:nvPr/>
        </p:nvSpPr>
        <p:spPr>
          <a:xfrm>
            <a:off x="291147" y="1605280"/>
            <a:ext cx="2170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Webinar On</a:t>
            </a:r>
            <a:endParaRPr lang="en-IN" sz="2600"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E4983A-C11F-42CF-85E3-04F7271D2638}"/>
              </a:ext>
            </a:extLst>
          </p:cNvPr>
          <p:cNvSpPr txBox="1"/>
          <p:nvPr/>
        </p:nvSpPr>
        <p:spPr>
          <a:xfrm>
            <a:off x="291147" y="2324502"/>
            <a:ext cx="7735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Calibri" panose="020F0502020204030204" pitchFamily="34" charset="0"/>
                <a:ea typeface="Calibri" panose="020F0502020204030204" pitchFamily="34" charset="0"/>
              </a:rPr>
              <a:t>Seven Best Practices for</a:t>
            </a:r>
          </a:p>
          <a:p>
            <a:r>
              <a:rPr lang="en-GB" sz="4400" b="1" dirty="0">
                <a:latin typeface="Calibri" panose="020F0502020204030204" pitchFamily="34" charset="0"/>
                <a:ea typeface="Calibri" panose="020F0502020204030204" pitchFamily="34" charset="0"/>
              </a:rPr>
              <a:t>API Documentation Writing</a:t>
            </a:r>
            <a:endParaRPr lang="en-GB" sz="4400" b="1" dirty="0">
              <a:latin typeface="Red hat display" panose="02010303040201060303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994CB9-7473-4F10-9FE7-10731382BE14}"/>
              </a:ext>
            </a:extLst>
          </p:cNvPr>
          <p:cNvSpPr txBox="1"/>
          <p:nvPr/>
        </p:nvSpPr>
        <p:spPr>
          <a:xfrm>
            <a:off x="6096000" y="4888468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unito" panose="00000500000000000000" pitchFamily="2" charset="0"/>
              </a:rPr>
              <a:t>Speaker</a:t>
            </a:r>
            <a:endParaRPr lang="en-IN" b="1" dirty="0">
              <a:latin typeface="Nunito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AB19F5-F730-4757-80F0-1C8AD0F215A2}"/>
              </a:ext>
            </a:extLst>
          </p:cNvPr>
          <p:cNvSpPr txBox="1"/>
          <p:nvPr/>
        </p:nvSpPr>
        <p:spPr>
          <a:xfrm>
            <a:off x="4223563" y="5257043"/>
            <a:ext cx="4833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8005D8"/>
                </a:solidFill>
                <a:latin typeface="Nunito" panose="00000500000000000000" pitchFamily="2" charset="0"/>
              </a:rPr>
              <a:t>Robert Delwood</a:t>
            </a:r>
          </a:p>
          <a:p>
            <a:pPr algn="ctr"/>
            <a:r>
              <a:rPr lang="en-IN" sz="2200" dirty="0">
                <a:solidFill>
                  <a:srgbClr val="8005D8"/>
                </a:solidFill>
                <a:latin typeface="Nunito" panose="00000500000000000000" pitchFamily="2" charset="0"/>
              </a:rPr>
              <a:t>A Lead API Documentation Writer </a:t>
            </a:r>
          </a:p>
        </p:txBody>
      </p:sp>
    </p:spTree>
    <p:extLst>
      <p:ext uri="{BB962C8B-B14F-4D97-AF65-F5344CB8AC3E}">
        <p14:creationId xmlns:p14="http://schemas.microsoft.com/office/powerpoint/2010/main" val="2436497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Red hat display" panose="02010503040201060303" pitchFamily="2" charset="0"/>
              </a:rPr>
              <a:t>Read other’s 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E641E-7FA6-4428-A56B-5E46840C4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1675" y="2135215"/>
            <a:ext cx="4652125" cy="3720640"/>
          </a:xfrm>
        </p:spPr>
        <p:txBody>
          <a:bodyPr>
            <a:normAutofit/>
          </a:bodyPr>
          <a:lstStyle/>
          <a:p>
            <a:r>
              <a:rPr lang="en-IN" sz="1800" dirty="0">
                <a:latin typeface="Nunito" pitchFamily="2" charset="0"/>
              </a:rPr>
              <a:t>APIs include text books, videos, and print</a:t>
            </a:r>
          </a:p>
          <a:p>
            <a:r>
              <a:rPr lang="en-IN" sz="1800" dirty="0">
                <a:latin typeface="Nunito" pitchFamily="2" charset="0"/>
              </a:rPr>
              <a:t>See how you learn best</a:t>
            </a:r>
          </a:p>
          <a:p>
            <a:r>
              <a:rPr lang="en-IN" sz="1800" dirty="0">
                <a:latin typeface="Nunito" pitchFamily="2" charset="0"/>
              </a:rPr>
              <a:t>See what you like and dislike, then improve on both</a:t>
            </a:r>
          </a:p>
          <a:p>
            <a:r>
              <a:rPr lang="en-IN" sz="1800" dirty="0">
                <a:latin typeface="Nunito" pitchFamily="2" charset="0"/>
              </a:rPr>
              <a:t>Adapt their formats to your own style and idiom.</a:t>
            </a: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</p:txBody>
      </p:sp>
      <p:pic>
        <p:nvPicPr>
          <p:cNvPr id="6" name="Graphic 5" descr="Blueprint outline">
            <a:extLst>
              <a:ext uri="{FF2B5EF4-FFF2-40B4-BE49-F238E27FC236}">
                <a16:creationId xmlns:a16="http://schemas.microsoft.com/office/drawing/2014/main" id="{082CAAE6-8B07-4D7C-81CE-60567DF58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8111" y="2455031"/>
            <a:ext cx="2727533" cy="272753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5ECC9BA-14DD-4AEC-8719-1EFAFAFB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47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Red hat display" panose="02010503040201060303" pitchFamily="2" charset="0"/>
              </a:rPr>
              <a:t>Postman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E641E-7FA6-4428-A56B-5E46840C4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1675" y="2135215"/>
            <a:ext cx="4854785" cy="3720640"/>
          </a:xfrm>
        </p:spPr>
        <p:txBody>
          <a:bodyPr>
            <a:normAutofit/>
          </a:bodyPr>
          <a:lstStyle/>
          <a:p>
            <a:r>
              <a:rPr lang="en-IN" sz="1800" dirty="0">
                <a:latin typeface="Nunito" pitchFamily="2" charset="0"/>
              </a:rPr>
              <a:t>Make each request in Postman</a:t>
            </a:r>
          </a:p>
          <a:p>
            <a:r>
              <a:rPr lang="en-IN" sz="1800" dirty="0">
                <a:latin typeface="Nunito" pitchFamily="2" charset="0"/>
              </a:rPr>
              <a:t>You’ll</a:t>
            </a:r>
          </a:p>
          <a:p>
            <a:pPr lvl="1"/>
            <a:r>
              <a:rPr lang="en-IN" sz="1400" dirty="0">
                <a:latin typeface="Nunito" pitchFamily="2" charset="0"/>
              </a:rPr>
              <a:t>Understand the request better</a:t>
            </a:r>
          </a:p>
          <a:p>
            <a:pPr lvl="1"/>
            <a:r>
              <a:rPr lang="en-IN" sz="1400" dirty="0">
                <a:latin typeface="Nunito" pitchFamily="2" charset="0"/>
              </a:rPr>
              <a:t>Find developer/documentation inconsistencies</a:t>
            </a:r>
          </a:p>
          <a:p>
            <a:pPr lvl="1"/>
            <a:r>
              <a:rPr lang="en-IN" sz="1400" dirty="0">
                <a:latin typeface="Nunito" pitchFamily="2" charset="0"/>
              </a:rPr>
              <a:t>Find errors</a:t>
            </a:r>
          </a:p>
          <a:p>
            <a:pPr lvl="1"/>
            <a:r>
              <a:rPr lang="en-IN" sz="1400" dirty="0">
                <a:latin typeface="Nunito" pitchFamily="2" charset="0"/>
              </a:rPr>
              <a:t>Create a collection for the SDK</a:t>
            </a:r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</p:txBody>
      </p:sp>
      <p:pic>
        <p:nvPicPr>
          <p:cNvPr id="6" name="Graphic 5" descr="Blueprint outline">
            <a:extLst>
              <a:ext uri="{FF2B5EF4-FFF2-40B4-BE49-F238E27FC236}">
                <a16:creationId xmlns:a16="http://schemas.microsoft.com/office/drawing/2014/main" id="{082CAAE6-8B07-4D7C-81CE-60567DF58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8111" y="2455031"/>
            <a:ext cx="2727533" cy="272753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5ECC9BA-14DD-4AEC-8719-1EFAFAFB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06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Red hat display" panose="02010503040201060303" pitchFamily="2" charset="0"/>
              </a:rPr>
              <a:t>Examples, examples,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E641E-7FA6-4428-A56B-5E46840C4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1675" y="2135215"/>
            <a:ext cx="4652125" cy="3720640"/>
          </a:xfrm>
        </p:spPr>
        <p:txBody>
          <a:bodyPr>
            <a:normAutofit/>
          </a:bodyPr>
          <a:lstStyle/>
          <a:p>
            <a:r>
              <a:rPr lang="en-IN" sz="1800" dirty="0">
                <a:latin typeface="Nunito" pitchFamily="2" charset="0"/>
              </a:rPr>
              <a:t>Developers want examples to:</a:t>
            </a:r>
          </a:p>
          <a:p>
            <a:pPr lvl="1"/>
            <a:r>
              <a:rPr lang="en-IN" sz="1400" dirty="0">
                <a:latin typeface="Nunito" pitchFamily="2" charset="0"/>
              </a:rPr>
              <a:t>Copy and paste</a:t>
            </a:r>
          </a:p>
          <a:p>
            <a:pPr lvl="1"/>
            <a:r>
              <a:rPr lang="en-IN" sz="1400" dirty="0">
                <a:latin typeface="Nunito" pitchFamily="2" charset="0"/>
              </a:rPr>
              <a:t>Visually see examples</a:t>
            </a:r>
          </a:p>
          <a:p>
            <a:pPr lvl="1"/>
            <a:r>
              <a:rPr lang="en-IN" sz="1400" dirty="0">
                <a:latin typeface="Nunito" pitchFamily="2" charset="0"/>
              </a:rPr>
              <a:t>See formatting. Formatting along may answer their question</a:t>
            </a:r>
          </a:p>
          <a:p>
            <a:r>
              <a:rPr lang="en-IN" sz="1800" dirty="0">
                <a:latin typeface="Nunito" pitchFamily="2" charset="0"/>
              </a:rPr>
              <a:t>Every field must have an example</a:t>
            </a:r>
          </a:p>
          <a:p>
            <a:r>
              <a:rPr lang="en-IN" sz="1800" dirty="0">
                <a:latin typeface="Nunito" pitchFamily="2" charset="0"/>
              </a:rPr>
              <a:t>Every request must have at least one example.</a:t>
            </a: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</p:txBody>
      </p:sp>
      <p:pic>
        <p:nvPicPr>
          <p:cNvPr id="6" name="Graphic 5" descr="Blueprint outline">
            <a:extLst>
              <a:ext uri="{FF2B5EF4-FFF2-40B4-BE49-F238E27FC236}">
                <a16:creationId xmlns:a16="http://schemas.microsoft.com/office/drawing/2014/main" id="{082CAAE6-8B07-4D7C-81CE-60567DF58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8111" y="2455031"/>
            <a:ext cx="2727533" cy="272753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5ECC9BA-14DD-4AEC-8719-1EFAFAFB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94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5ECC9BA-14DD-4AEC-8719-1EFAFAFBC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C2A39C-2326-1B97-A1E7-C7C0A0E00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694" y="296085"/>
            <a:ext cx="3905250" cy="8572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4C287B-AB20-BBA2-3912-0E227EBC7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694" y="1888282"/>
            <a:ext cx="5410200" cy="1409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9DE35D-A396-94C9-46AA-8F1D26FB99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7457" y="164256"/>
            <a:ext cx="5495925" cy="33242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D3D3BD-8181-9D37-64D0-62A03E95BD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694" y="4032929"/>
            <a:ext cx="6105525" cy="24669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9453E11-A6FF-14EB-99AD-392BB27DD856}"/>
              </a:ext>
            </a:extLst>
          </p:cNvPr>
          <p:cNvSpPr txBox="1"/>
          <p:nvPr/>
        </p:nvSpPr>
        <p:spPr>
          <a:xfrm>
            <a:off x="738694" y="1172956"/>
            <a:ext cx="1147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6F8278-57A0-5C5D-4E4F-3EA6873505CF}"/>
              </a:ext>
            </a:extLst>
          </p:cNvPr>
          <p:cNvSpPr txBox="1"/>
          <p:nvPr/>
        </p:nvSpPr>
        <p:spPr>
          <a:xfrm>
            <a:off x="738694" y="3289542"/>
            <a:ext cx="1147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988E25-D6D9-7072-5806-4B0E566D9BC6}"/>
              </a:ext>
            </a:extLst>
          </p:cNvPr>
          <p:cNvSpPr txBox="1"/>
          <p:nvPr/>
        </p:nvSpPr>
        <p:spPr>
          <a:xfrm>
            <a:off x="10970582" y="3468071"/>
            <a:ext cx="1147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052531-A7FA-8D15-BA75-C99994B9094A}"/>
              </a:ext>
            </a:extLst>
          </p:cNvPr>
          <p:cNvSpPr txBox="1"/>
          <p:nvPr/>
        </p:nvSpPr>
        <p:spPr>
          <a:xfrm>
            <a:off x="6844219" y="6152234"/>
            <a:ext cx="1147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4</a:t>
            </a:r>
          </a:p>
        </p:txBody>
      </p:sp>
    </p:spTree>
    <p:extLst>
      <p:ext uri="{BB962C8B-B14F-4D97-AF65-F5344CB8AC3E}">
        <p14:creationId xmlns:p14="http://schemas.microsoft.com/office/powerpoint/2010/main" val="1572395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5ECC9BA-14DD-4AEC-8719-1EFAFAFBC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F980E2-9BC4-7467-9EC2-CD5BB19E4C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5833" y="0"/>
            <a:ext cx="6452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25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Red hat display" panose="02010503040201060303" pitchFamily="2" charset="0"/>
              </a:rPr>
              <a:t>Bonus: Words mean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E641E-7FA6-4428-A56B-5E46840C4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559" y="1690688"/>
            <a:ext cx="4652125" cy="4318885"/>
          </a:xfrm>
        </p:spPr>
        <p:txBody>
          <a:bodyPr>
            <a:normAutofit/>
          </a:bodyPr>
          <a:lstStyle/>
          <a:p>
            <a:r>
              <a:rPr lang="en-IN" sz="1800" dirty="0">
                <a:latin typeface="Nunito" pitchFamily="2" charset="0"/>
              </a:rPr>
              <a:t>Don’t use </a:t>
            </a:r>
            <a:r>
              <a:rPr lang="en-IN" sz="1800" i="1" dirty="0">
                <a:latin typeface="Nunito" pitchFamily="2" charset="0"/>
              </a:rPr>
              <a:t>Swagger</a:t>
            </a:r>
            <a:r>
              <a:rPr lang="en-IN" sz="1800" dirty="0">
                <a:latin typeface="Nunito" pitchFamily="2" charset="0"/>
              </a:rPr>
              <a:t>. Does not exist. It’s OpenAPI. Don’t use it.</a:t>
            </a:r>
          </a:p>
          <a:p>
            <a:r>
              <a:rPr lang="en-IN" sz="1800" i="1" dirty="0">
                <a:latin typeface="Nunito" pitchFamily="2" charset="0"/>
              </a:rPr>
              <a:t>API writers</a:t>
            </a:r>
            <a:r>
              <a:rPr lang="en-IN" sz="1800" dirty="0">
                <a:latin typeface="Nunito" pitchFamily="2" charset="0"/>
              </a:rPr>
              <a:t>. That’s a developer. We’re </a:t>
            </a:r>
            <a:r>
              <a:rPr lang="en-IN" sz="1800" i="1" dirty="0">
                <a:latin typeface="Nunito" pitchFamily="2" charset="0"/>
              </a:rPr>
              <a:t>API documentation writers</a:t>
            </a:r>
            <a:r>
              <a:rPr lang="en-IN" sz="1800" dirty="0">
                <a:latin typeface="Nunito" pitchFamily="2" charset="0"/>
              </a:rPr>
              <a:t>.</a:t>
            </a:r>
          </a:p>
          <a:p>
            <a:r>
              <a:rPr lang="en-IN" sz="1800" i="1" dirty="0">
                <a:latin typeface="Nunito" pitchFamily="2" charset="0"/>
              </a:rPr>
              <a:t>API</a:t>
            </a:r>
            <a:r>
              <a:rPr lang="en-IN" sz="1800" dirty="0">
                <a:latin typeface="Nunito" pitchFamily="2" charset="0"/>
              </a:rPr>
              <a:t>. An API is a collection of requests. A </a:t>
            </a:r>
            <a:r>
              <a:rPr lang="en-IN" sz="1800" i="1" dirty="0">
                <a:latin typeface="Nunito" pitchFamily="2" charset="0"/>
              </a:rPr>
              <a:t>request</a:t>
            </a:r>
            <a:r>
              <a:rPr lang="en-IN" sz="1800" dirty="0">
                <a:latin typeface="Nunito" pitchFamily="2" charset="0"/>
              </a:rPr>
              <a:t> is an individual endpoint. </a:t>
            </a:r>
          </a:p>
          <a:p>
            <a:r>
              <a:rPr lang="en-IN" sz="1800" i="1" dirty="0">
                <a:latin typeface="Nunito" pitchFamily="2" charset="0"/>
              </a:rPr>
              <a:t>Should</a:t>
            </a:r>
            <a:r>
              <a:rPr lang="en-IN" sz="1800" dirty="0">
                <a:latin typeface="Nunito" pitchFamily="2" charset="0"/>
              </a:rPr>
              <a:t>. Avoid. It implies an alternative and often in APIs there is not.</a:t>
            </a:r>
          </a:p>
          <a:p>
            <a:r>
              <a:rPr lang="en-IN" sz="1800" i="1" dirty="0">
                <a:latin typeface="Nunito" pitchFamily="2" charset="0"/>
              </a:rPr>
              <a:t>Unique</a:t>
            </a:r>
            <a:r>
              <a:rPr lang="en-IN" sz="1800" dirty="0">
                <a:latin typeface="Nunito" pitchFamily="2" charset="0"/>
              </a:rPr>
              <a:t>. Do not use. It never adds any values.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5ECC9BA-14DD-4AEC-8719-1EFAFAFBC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371B01-306C-D244-44E3-E08A33F2D024}"/>
              </a:ext>
            </a:extLst>
          </p:cNvPr>
          <p:cNvSpPr txBox="1">
            <a:spLocks/>
          </p:cNvSpPr>
          <p:nvPr/>
        </p:nvSpPr>
        <p:spPr>
          <a:xfrm>
            <a:off x="6219471" y="1601337"/>
            <a:ext cx="4652125" cy="4318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800" dirty="0">
                <a:latin typeface="Nunito" pitchFamily="2" charset="0"/>
              </a:rPr>
              <a:t>Use one term and consistently</a:t>
            </a:r>
          </a:p>
          <a:p>
            <a:r>
              <a:rPr lang="en-IN" sz="1800" dirty="0">
                <a:latin typeface="Nunito" pitchFamily="2" charset="0"/>
              </a:rPr>
              <a:t>We’re not a literary society</a:t>
            </a:r>
          </a:p>
          <a:p>
            <a:endParaRPr lang="en-IN" sz="1800" dirty="0">
              <a:latin typeface="Nunito" pitchFamily="2" charset="0"/>
            </a:endParaRPr>
          </a:p>
          <a:p>
            <a:pPr lvl="1"/>
            <a:r>
              <a:rPr lang="en-IN" sz="1400" i="1" dirty="0">
                <a:latin typeface="Nunito" pitchFamily="2" charset="0"/>
              </a:rPr>
              <a:t>API</a:t>
            </a:r>
            <a:endParaRPr lang="en-IN" sz="1400" dirty="0">
              <a:latin typeface="Nunito" pitchFamily="2" charset="0"/>
            </a:endParaRPr>
          </a:p>
          <a:p>
            <a:pPr lvl="1"/>
            <a:r>
              <a:rPr lang="en-IN" sz="1400" i="1" dirty="0">
                <a:latin typeface="Nunito" pitchFamily="2" charset="0"/>
              </a:rPr>
              <a:t>API call</a:t>
            </a:r>
          </a:p>
          <a:p>
            <a:pPr lvl="1"/>
            <a:r>
              <a:rPr lang="en-IN" sz="1400" i="1" dirty="0">
                <a:latin typeface="Nunito" pitchFamily="2" charset="0"/>
              </a:rPr>
              <a:t>API request</a:t>
            </a:r>
          </a:p>
          <a:p>
            <a:pPr lvl="1"/>
            <a:r>
              <a:rPr lang="en-IN" sz="1400" i="1" dirty="0">
                <a:latin typeface="Nunito" pitchFamily="2" charset="0"/>
              </a:rPr>
              <a:t>Call</a:t>
            </a:r>
          </a:p>
          <a:p>
            <a:pPr lvl="1"/>
            <a:r>
              <a:rPr lang="en-IN" sz="1400" i="1" dirty="0">
                <a:latin typeface="Nunito" pitchFamily="2" charset="0"/>
              </a:rPr>
              <a:t>request</a:t>
            </a:r>
            <a:r>
              <a:rPr lang="en-IN" sz="1400" dirty="0">
                <a:latin typeface="Nunito" pitchFamily="2" charset="0"/>
              </a:rPr>
              <a:t>.</a:t>
            </a:r>
          </a:p>
          <a:p>
            <a:pPr lvl="1"/>
            <a:endParaRPr lang="en-IN" sz="1400" dirty="0">
              <a:latin typeface="Nunito" pitchFamily="2" charset="0"/>
            </a:endParaRPr>
          </a:p>
          <a:p>
            <a:pPr lvl="1"/>
            <a:r>
              <a:rPr lang="en-IN" sz="1400" dirty="0">
                <a:latin typeface="Nunito" pitchFamily="2" charset="0"/>
              </a:rPr>
              <a:t>Search</a:t>
            </a:r>
          </a:p>
          <a:p>
            <a:pPr lvl="1"/>
            <a:r>
              <a:rPr lang="en-IN" sz="1400" dirty="0">
                <a:latin typeface="Nunito" pitchFamily="2" charset="0"/>
              </a:rPr>
              <a:t>Find</a:t>
            </a:r>
          </a:p>
          <a:p>
            <a:pPr lvl="1"/>
            <a:r>
              <a:rPr lang="en-IN" sz="1400" dirty="0">
                <a:latin typeface="Nunito" pitchFamily="2" charset="0"/>
              </a:rPr>
              <a:t>Fetch</a:t>
            </a:r>
          </a:p>
          <a:p>
            <a:pPr lvl="1"/>
            <a:r>
              <a:rPr lang="en-IN" sz="1400" dirty="0">
                <a:latin typeface="Nunito" pitchFamily="2" charset="0"/>
              </a:rPr>
              <a:t>Return</a:t>
            </a:r>
          </a:p>
          <a:p>
            <a:pPr lvl="1"/>
            <a:r>
              <a:rPr lang="en-IN" sz="1400" dirty="0">
                <a:latin typeface="Nunito" pitchFamily="2" charset="0"/>
              </a:rPr>
              <a:t>Get</a:t>
            </a:r>
          </a:p>
          <a:p>
            <a:endParaRPr lang="en-IN" sz="1800" dirty="0"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63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1FC9D9-4377-4F48-84E8-94B1ED468715}"/>
              </a:ext>
            </a:extLst>
          </p:cNvPr>
          <p:cNvSpPr txBox="1"/>
          <p:nvPr/>
        </p:nvSpPr>
        <p:spPr>
          <a:xfrm>
            <a:off x="3676071" y="2671801"/>
            <a:ext cx="4620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600">
                <a:latin typeface="Red hat display" panose="02010503040201060303" pitchFamily="2" charset="0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2740904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62A5DE7-CE7F-4E41-9BE4-834DD4E0C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5DD6E8B-6124-4846-ABCB-E60125BF2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1126" y="6563180"/>
            <a:ext cx="1693557" cy="2031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A04E03-039A-44DC-9552-88DBDDAEBF8B}"/>
              </a:ext>
            </a:extLst>
          </p:cNvPr>
          <p:cNvSpPr txBox="1"/>
          <p:nvPr/>
        </p:nvSpPr>
        <p:spPr>
          <a:xfrm>
            <a:off x="523240" y="2296265"/>
            <a:ext cx="45077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Thank You!</a:t>
            </a:r>
            <a:endParaRPr lang="en-IN" sz="5500" b="1"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5F65040-A556-44C5-831E-16C4E84A3C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80048" y="1524000"/>
            <a:ext cx="4084652" cy="455492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BAB4BE1-F6A8-468A-B03F-11F9CA95BB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0945" y="3767403"/>
            <a:ext cx="3619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1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DF96AB-501E-41C8-BCF5-A04C86099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  <a:ea typeface="+mn-ea"/>
                <a:cs typeface="+mn-cs"/>
              </a:rPr>
              <a:t>About Me</a:t>
            </a:r>
            <a:r>
              <a:rPr lang="en-IN" b="1" dirty="0"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F0799D-0DA7-50C9-9458-CF4484CB6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452" y="1851209"/>
            <a:ext cx="10515600" cy="43513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Programmer.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Writer.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Programmer-writer.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Developer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Technical writer,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API documentation writer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Microsoft Office automation, tools writer</a:t>
            </a:r>
          </a:p>
          <a:p>
            <a:pPr marL="0" indent="0">
              <a:buNone/>
            </a:pPr>
            <a:r>
              <a:rPr lang="en-US" sz="2400" dirty="0"/>
              <a:t>Companies: Microsoft, NASA, Walmart</a:t>
            </a:r>
          </a:p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AD1403-26B1-7DBB-4AF0-112E7600FB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5441" y="2325078"/>
            <a:ext cx="3790948" cy="28432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577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DF96AB-501E-41C8-BCF5-A04C86099E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Disclaimers</a:t>
            </a:r>
            <a:endParaRPr lang="en-IN" b="1" dirty="0">
              <a:latin typeface="Red hat display" panose="02010503040201060303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F0799D-0DA7-50C9-9458-CF4484CB6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452" y="1851209"/>
            <a:ext cx="10515600" cy="435133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This isn’t the only way</a:t>
            </a:r>
          </a:p>
          <a:p>
            <a:r>
              <a:rPr lang="en-US" dirty="0">
                <a:cs typeface="Times New Roman" panose="02020603050405020304" pitchFamily="18" charset="0"/>
              </a:rPr>
              <a:t>Your milage may vary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4294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DF96AB-501E-41C8-BCF5-A04C86099E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Of API Documentation</a:t>
            </a:r>
            <a:endParaRPr lang="en-IN" b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F0799D-0DA7-50C9-9458-CF4484CB6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452" y="185120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cs typeface="Times New Roman" panose="02020603050405020304" pitchFamily="18" charset="0"/>
              </a:rPr>
              <a:t>Writing documentation. That's easy.</a:t>
            </a:r>
          </a:p>
          <a:p>
            <a:pPr marL="0" indent="0">
              <a:buNone/>
            </a:pPr>
            <a:r>
              <a:rPr lang="en-US" sz="1800" dirty="0">
                <a:cs typeface="Times New Roman" panose="02020603050405020304" pitchFamily="18" charset="0"/>
              </a:rPr>
              <a:t>Writing great documentation. That’s hard.</a:t>
            </a:r>
          </a:p>
          <a:p>
            <a:pPr marL="0" indent="0">
              <a:buNone/>
            </a:pPr>
            <a:endParaRPr lang="en-US" sz="1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cs typeface="Times New Roman" panose="02020603050405020304" pitchFamily="18" charset="0"/>
              </a:rPr>
              <a:t>Robert Delwood</a:t>
            </a:r>
          </a:p>
          <a:p>
            <a:pPr marL="0" indent="0">
              <a:buNone/>
            </a:pPr>
            <a:r>
              <a:rPr lang="en-US" sz="1800" dirty="0">
                <a:cs typeface="Times New Roman" panose="02020603050405020304" pitchFamily="18" charset="0"/>
              </a:rPr>
              <a:t>LinkedIn (https://www.linkedin.com/in/robert-delwood-890a2a)</a:t>
            </a:r>
          </a:p>
        </p:txBody>
      </p:sp>
      <p:pic>
        <p:nvPicPr>
          <p:cNvPr id="4" name="Picture 2" descr="Linkedin - Free social media icons">
            <a:extLst>
              <a:ext uri="{FF2B5EF4-FFF2-40B4-BE49-F238E27FC236}">
                <a16:creationId xmlns:a16="http://schemas.microsoft.com/office/drawing/2014/main" id="{6D9372D5-A9D1-8B37-7E00-EA324FDD0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9" y="3052069"/>
            <a:ext cx="528002" cy="5280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3C20D6-025C-53E0-66EB-A6570043217F}"/>
              </a:ext>
            </a:extLst>
          </p:cNvPr>
          <p:cNvSpPr/>
          <p:nvPr/>
        </p:nvSpPr>
        <p:spPr>
          <a:xfrm>
            <a:off x="1072437" y="1771213"/>
            <a:ext cx="3193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latin typeface="Trebuchet MS" panose="020B0603020202020204" pitchFamily="34" charset="0"/>
              </a:rPr>
              <a:t>“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180A27-9145-EA69-C001-CBE289930B4E}"/>
              </a:ext>
            </a:extLst>
          </p:cNvPr>
          <p:cNvSpPr/>
          <p:nvPr/>
        </p:nvSpPr>
        <p:spPr>
          <a:xfrm>
            <a:off x="5167883" y="2144747"/>
            <a:ext cx="3193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latin typeface="Trebuchet MS" panose="020B0603020202020204" pitchFamily="34" charset="0"/>
              </a:rPr>
              <a:t>”</a:t>
            </a:r>
            <a:endParaRPr lang="en-US" sz="2000" b="0" cap="none" spc="0" dirty="0">
              <a:ln w="0"/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81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DF96AB-501E-41C8-BCF5-A04C86099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>
                <a:latin typeface="Red hat display" panose="02010503040201060303" pitchFamily="2" charset="0"/>
              </a:rPr>
              <a:t>Overview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F0799D-0DA7-50C9-9458-CF4484CB6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418934"/>
            <a:ext cx="10515600" cy="4351338"/>
          </a:xfrm>
        </p:spPr>
        <p:txBody>
          <a:bodyPr/>
          <a:lstStyle/>
          <a:p>
            <a:r>
              <a:rPr lang="en-IN" dirty="0"/>
              <a:t>API documentation is a rich and complex project</a:t>
            </a:r>
          </a:p>
          <a:p>
            <a:r>
              <a:rPr lang="en-IN" dirty="0"/>
              <a:t>It must everything to everyone, though not equally</a:t>
            </a:r>
          </a:p>
          <a:p>
            <a:pPr lvl="1"/>
            <a:r>
              <a:rPr lang="en-IN" dirty="0"/>
              <a:t>Mostly developers, but from junior to senior level</a:t>
            </a:r>
          </a:p>
          <a:p>
            <a:pPr lvl="1"/>
            <a:r>
              <a:rPr lang="en-IN" dirty="0"/>
              <a:t>Project and product managers</a:t>
            </a:r>
          </a:p>
          <a:p>
            <a:pPr lvl="1"/>
            <a:r>
              <a:rPr lang="en-IN" dirty="0"/>
              <a:t>C suite readers</a:t>
            </a:r>
          </a:p>
          <a:p>
            <a:r>
              <a:rPr lang="en-IN" dirty="0"/>
              <a:t>Learn the theory, the rest is easy</a:t>
            </a:r>
          </a:p>
          <a:p>
            <a:r>
              <a:rPr lang="en-IN" dirty="0"/>
              <a:t>Seven best practices to guide API documentation writing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6943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Red hat display" panose="02010503040201060303" pitchFamily="2" charset="0"/>
              </a:rPr>
              <a:t>Learn the theory, the rest are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E641E-7FA6-4428-A56B-5E46840C4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1675" y="2135215"/>
            <a:ext cx="4652125" cy="3720640"/>
          </a:xfrm>
        </p:spPr>
        <p:txBody>
          <a:bodyPr>
            <a:normAutofit/>
          </a:bodyPr>
          <a:lstStyle/>
          <a:p>
            <a:r>
              <a:rPr lang="en-IN" sz="1800" dirty="0">
                <a:latin typeface="Nunito" pitchFamily="2" charset="0"/>
              </a:rPr>
              <a:t>Learning rules does not work</a:t>
            </a:r>
          </a:p>
          <a:p>
            <a:pPr lvl="1"/>
            <a:r>
              <a:rPr lang="en-IN" sz="1400" dirty="0">
                <a:latin typeface="Nunito" pitchFamily="2" charset="0"/>
              </a:rPr>
              <a:t>Too hard to memorize</a:t>
            </a:r>
          </a:p>
          <a:p>
            <a:pPr lvl="1"/>
            <a:r>
              <a:rPr lang="en-IN" sz="1400" dirty="0">
                <a:latin typeface="Nunito" pitchFamily="2" charset="0"/>
              </a:rPr>
              <a:t>Too rigid</a:t>
            </a:r>
          </a:p>
          <a:p>
            <a:r>
              <a:rPr lang="en-IN" sz="1800" dirty="0">
                <a:latin typeface="Nunito" pitchFamily="2" charset="0"/>
              </a:rPr>
              <a:t>Learn the overarching goals</a:t>
            </a:r>
          </a:p>
          <a:p>
            <a:pPr lvl="1"/>
            <a:r>
              <a:rPr lang="en-IN" sz="1400" dirty="0">
                <a:latin typeface="Nunito" pitchFamily="2" charset="0"/>
              </a:rPr>
              <a:t>The audience</a:t>
            </a:r>
          </a:p>
          <a:p>
            <a:pPr lvl="1"/>
            <a:r>
              <a:rPr lang="en-IN" sz="1400" dirty="0">
                <a:latin typeface="Nunito" pitchFamily="2" charset="0"/>
              </a:rPr>
              <a:t>The purpose of the API</a:t>
            </a:r>
          </a:p>
          <a:p>
            <a:pPr lvl="1"/>
            <a:r>
              <a:rPr lang="en-IN" sz="1400" dirty="0">
                <a:latin typeface="Nunito" pitchFamily="2" charset="0"/>
              </a:rPr>
              <a:t>The direction</a:t>
            </a:r>
          </a:p>
          <a:p>
            <a:pPr lvl="1"/>
            <a:r>
              <a:rPr lang="en-IN" sz="1400" dirty="0">
                <a:latin typeface="Nunito" pitchFamily="2" charset="0"/>
              </a:rPr>
              <a:t>The important points first</a:t>
            </a: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</p:txBody>
      </p:sp>
      <p:pic>
        <p:nvPicPr>
          <p:cNvPr id="6" name="Graphic 5" descr="Blueprint outline">
            <a:extLst>
              <a:ext uri="{FF2B5EF4-FFF2-40B4-BE49-F238E27FC236}">
                <a16:creationId xmlns:a16="http://schemas.microsoft.com/office/drawing/2014/main" id="{082CAAE6-8B07-4D7C-81CE-60567DF58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8111" y="2455031"/>
            <a:ext cx="2727533" cy="272753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5ECC9BA-14DD-4AEC-8719-1EFAFAFB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Red hat display" panose="02010503040201060303" pitchFamily="2" charset="0"/>
              </a:rPr>
              <a:t>Readers don’t read, they skim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E641E-7FA6-4428-A56B-5E46840C4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1675" y="2135215"/>
            <a:ext cx="4652125" cy="3720640"/>
          </a:xfrm>
        </p:spPr>
        <p:txBody>
          <a:bodyPr>
            <a:normAutofit/>
          </a:bodyPr>
          <a:lstStyle/>
          <a:p>
            <a:r>
              <a:rPr lang="en-IN" sz="1800" dirty="0">
                <a:latin typeface="Nunito" pitchFamily="2" charset="0"/>
              </a:rPr>
              <a:t>No one reads API documentation</a:t>
            </a:r>
          </a:p>
          <a:p>
            <a:pPr lvl="1"/>
            <a:r>
              <a:rPr lang="en-IN" sz="1400" dirty="0">
                <a:latin typeface="Nunito" pitchFamily="2" charset="0"/>
              </a:rPr>
              <a:t>They skim</a:t>
            </a:r>
          </a:p>
          <a:p>
            <a:pPr lvl="1"/>
            <a:r>
              <a:rPr lang="en-IN" sz="1400" dirty="0">
                <a:latin typeface="Nunito" pitchFamily="2" charset="0"/>
              </a:rPr>
              <a:t>They’re looking for one specific piece of data</a:t>
            </a:r>
          </a:p>
          <a:p>
            <a:pPr lvl="1"/>
            <a:r>
              <a:rPr lang="en-IN" sz="1400" dirty="0">
                <a:latin typeface="Nunito" pitchFamily="2" charset="0"/>
              </a:rPr>
              <a:t>Don’t even make them use the reference</a:t>
            </a:r>
          </a:p>
          <a:p>
            <a:pPr lvl="1"/>
            <a:r>
              <a:rPr lang="en-IN" sz="1400" dirty="0">
                <a:latin typeface="Nunito" pitchFamily="2" charset="0"/>
              </a:rPr>
              <a:t>Code as Docs</a:t>
            </a:r>
          </a:p>
          <a:p>
            <a:r>
              <a:rPr lang="en-IN" sz="1800" dirty="0">
                <a:latin typeface="Nunito" pitchFamily="2" charset="0"/>
              </a:rPr>
              <a:t>Skimming means</a:t>
            </a:r>
          </a:p>
          <a:p>
            <a:pPr lvl="1"/>
            <a:r>
              <a:rPr lang="en-IN" sz="1400" dirty="0">
                <a:latin typeface="Nunito" pitchFamily="2" charset="0"/>
              </a:rPr>
              <a:t>Short sentences</a:t>
            </a:r>
          </a:p>
          <a:p>
            <a:pPr lvl="1"/>
            <a:r>
              <a:rPr lang="en-IN" sz="1400" dirty="0">
                <a:latin typeface="Nunito" pitchFamily="2" charset="0"/>
              </a:rPr>
              <a:t>Spaces between paragraphs</a:t>
            </a:r>
          </a:p>
          <a:p>
            <a:pPr lvl="1"/>
            <a:r>
              <a:rPr lang="en-IN" sz="1400" dirty="0">
                <a:latin typeface="Nunito" pitchFamily="2" charset="0"/>
              </a:rPr>
              <a:t>Most import information first</a:t>
            </a:r>
          </a:p>
          <a:p>
            <a:pPr lvl="1"/>
            <a:r>
              <a:rPr lang="en-IN" sz="1400" dirty="0">
                <a:latin typeface="Nunito" pitchFamily="2" charset="0"/>
              </a:rPr>
              <a:t>Above the fold</a:t>
            </a:r>
          </a:p>
          <a:p>
            <a:pPr lvl="1"/>
            <a:r>
              <a:rPr lang="en-IN" sz="1400" dirty="0">
                <a:latin typeface="Nunito" pitchFamily="2" charset="0"/>
              </a:rPr>
              <a:t>Keep them on the page at all costs</a:t>
            </a:r>
          </a:p>
          <a:p>
            <a:pPr marL="0" indent="0">
              <a:buNone/>
            </a:pPr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</p:txBody>
      </p:sp>
      <p:pic>
        <p:nvPicPr>
          <p:cNvPr id="6" name="Graphic 5" descr="Blueprint outline">
            <a:extLst>
              <a:ext uri="{FF2B5EF4-FFF2-40B4-BE49-F238E27FC236}">
                <a16:creationId xmlns:a16="http://schemas.microsoft.com/office/drawing/2014/main" id="{082CAAE6-8B07-4D7C-81CE-60567DF58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8111" y="2455031"/>
            <a:ext cx="2727533" cy="272753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5ECC9BA-14DD-4AEC-8719-1EFAFAFB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8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Red hat display" panose="02010503040201060303" pitchFamily="2" charset="0"/>
              </a:rPr>
              <a:t>You write for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E641E-7FA6-4428-A56B-5E46840C4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1675" y="2135215"/>
            <a:ext cx="4652125" cy="3720640"/>
          </a:xfrm>
        </p:spPr>
        <p:txBody>
          <a:bodyPr>
            <a:normAutofit/>
          </a:bodyPr>
          <a:lstStyle/>
          <a:p>
            <a:r>
              <a:rPr lang="en-IN" sz="1800" dirty="0">
                <a:latin typeface="Nunito" pitchFamily="2" charset="0"/>
              </a:rPr>
              <a:t>If you don’t understand, stop and get to understand it.</a:t>
            </a:r>
          </a:p>
          <a:p>
            <a:r>
              <a:rPr lang="en-IN" sz="1800" dirty="0">
                <a:latin typeface="Nunito" pitchFamily="2" charset="0"/>
              </a:rPr>
              <a:t>Write as if you’re explaining it to yourself</a:t>
            </a:r>
          </a:p>
          <a:p>
            <a:r>
              <a:rPr lang="en-IN" sz="1800" dirty="0">
                <a:latin typeface="Nunito" pitchFamily="2" charset="0"/>
              </a:rPr>
              <a:t>They will only know what you know</a:t>
            </a:r>
          </a:p>
          <a:p>
            <a:endParaRPr lang="en-IN" sz="1800" dirty="0">
              <a:latin typeface="Nunito" pitchFamily="2" charset="0"/>
            </a:endParaRPr>
          </a:p>
        </p:txBody>
      </p:sp>
      <p:pic>
        <p:nvPicPr>
          <p:cNvPr id="6" name="Graphic 5" descr="Blueprint outline">
            <a:extLst>
              <a:ext uri="{FF2B5EF4-FFF2-40B4-BE49-F238E27FC236}">
                <a16:creationId xmlns:a16="http://schemas.microsoft.com/office/drawing/2014/main" id="{082CAAE6-8B07-4D7C-81CE-60567DF58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8111" y="2455031"/>
            <a:ext cx="2727533" cy="272753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5ECC9BA-14DD-4AEC-8719-1EFAFAFB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0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Red hat display" panose="02010503040201060303" pitchFamily="2" charset="0"/>
              </a:rPr>
              <a:t>You can push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E641E-7FA6-4428-A56B-5E46840C4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203"/>
            <a:ext cx="4932606" cy="3720640"/>
          </a:xfrm>
        </p:spPr>
        <p:txBody>
          <a:bodyPr>
            <a:normAutofit/>
          </a:bodyPr>
          <a:lstStyle/>
          <a:p>
            <a:r>
              <a:rPr lang="en-IN" sz="1800" dirty="0">
                <a:latin typeface="Nunito" pitchFamily="2" charset="0"/>
              </a:rPr>
              <a:t>See yourself as equal to developers</a:t>
            </a:r>
          </a:p>
          <a:p>
            <a:r>
              <a:rPr lang="en-IN" sz="1800" dirty="0">
                <a:latin typeface="Nunito" pitchFamily="2" charset="0"/>
              </a:rPr>
              <a:t>Our speciality is presenting it to clients</a:t>
            </a:r>
          </a:p>
          <a:p>
            <a:r>
              <a:rPr lang="en-IN" sz="1800" dirty="0">
                <a:latin typeface="Nunito" pitchFamily="2" charset="0"/>
              </a:rPr>
              <a:t>Our speciality is the developer experience</a:t>
            </a:r>
          </a:p>
          <a:p>
            <a:r>
              <a:rPr lang="en-IN" sz="1800" dirty="0">
                <a:latin typeface="Nunito" pitchFamily="2" charset="0"/>
              </a:rPr>
              <a:t>Writers can push back to developers</a:t>
            </a:r>
          </a:p>
          <a:p>
            <a:r>
              <a:rPr lang="en-IN" sz="1800" dirty="0">
                <a:latin typeface="Nunito" pitchFamily="2" charset="0"/>
              </a:rPr>
              <a:t>Examples</a:t>
            </a:r>
          </a:p>
          <a:p>
            <a:pPr lvl="1"/>
            <a:r>
              <a:rPr lang="en-IN" sz="1400" dirty="0">
                <a:latin typeface="Nunito" pitchFamily="2" charset="0"/>
              </a:rPr>
              <a:t>Field names: Cryptic and not spelled out</a:t>
            </a:r>
          </a:p>
          <a:p>
            <a:pPr lvl="1"/>
            <a:r>
              <a:rPr lang="en-IN" sz="1400" dirty="0">
                <a:latin typeface="Nunito" pitchFamily="2" charset="0"/>
              </a:rPr>
              <a:t>Too complex or overloaded functions.</a:t>
            </a:r>
          </a:p>
          <a:p>
            <a:pPr lvl="1"/>
            <a:r>
              <a:rPr lang="en-IN" sz="1400" dirty="0">
                <a:latin typeface="Nunito" pitchFamily="2" charset="0"/>
              </a:rPr>
              <a:t>Strings for numbers</a:t>
            </a:r>
          </a:p>
          <a:p>
            <a:pPr lvl="1"/>
            <a:r>
              <a:rPr lang="en-IN" sz="1400" dirty="0">
                <a:latin typeface="Nunito" pitchFamily="2" charset="0"/>
              </a:rPr>
              <a:t>String case consistency</a:t>
            </a:r>
          </a:p>
          <a:p>
            <a:pPr lvl="1"/>
            <a:r>
              <a:rPr lang="en-IN" sz="1400" dirty="0">
                <a:latin typeface="Nunito" pitchFamily="2" charset="0"/>
              </a:rPr>
              <a:t>Id</a:t>
            </a: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5ECC9BA-14DD-4AEC-8719-1EFAFAFBC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0E28B31-8C1B-B0CC-9C22-07A6345D3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538999"/>
              </p:ext>
            </p:extLst>
          </p:nvPr>
        </p:nvGraphicFramePr>
        <p:xfrm>
          <a:off x="6378748" y="1728223"/>
          <a:ext cx="4179382" cy="4360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8322">
                  <a:extLst>
                    <a:ext uri="{9D8B030D-6E8A-4147-A177-3AD203B41FA5}">
                      <a16:colId xmlns:a16="http://schemas.microsoft.com/office/drawing/2014/main" val="1193007840"/>
                    </a:ext>
                  </a:extLst>
                </a:gridCol>
                <a:gridCol w="2371060">
                  <a:extLst>
                    <a:ext uri="{9D8B030D-6E8A-4147-A177-3AD203B41FA5}">
                      <a16:colId xmlns:a16="http://schemas.microsoft.com/office/drawing/2014/main" val="52288516"/>
                    </a:ext>
                  </a:extLst>
                </a:gridCol>
              </a:tblGrid>
              <a:tr h="260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 err="1">
                          <a:effectLst/>
                          <a:latin typeface="Nunito" pitchFamily="2" charset="0"/>
                        </a:rPr>
                        <a:t>page_no</a:t>
                      </a:r>
                      <a:endParaRPr lang="en-US" sz="1100" kern="100" dirty="0"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 err="1">
                          <a:effectLst/>
                          <a:latin typeface="Nunito" pitchFamily="2" charset="0"/>
                        </a:rPr>
                        <a:t>Page_number</a:t>
                      </a:r>
                      <a:endParaRPr lang="en-US" sz="1100" kern="100" dirty="0"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0267760"/>
                  </a:ext>
                </a:extLst>
              </a:tr>
              <a:tr h="616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Nunito" pitchFamily="2" charset="0"/>
                        </a:rPr>
                        <a:t>phone</a:t>
                      </a:r>
                      <a:endParaRPr lang="en-US" sz="1100" kern="100" dirty="0"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 err="1">
                          <a:effectLst/>
                          <a:latin typeface="Nunito" pitchFamily="2" charset="0"/>
                        </a:rPr>
                        <a:t>client_phone</a:t>
                      </a:r>
                      <a:endParaRPr lang="en-US" sz="1100" kern="100" dirty="0">
                        <a:effectLst/>
                        <a:latin typeface="Nunito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Nunito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 err="1"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delivery_phone</a:t>
                      </a:r>
                      <a:endParaRPr lang="en-US" sz="1100" kern="100" dirty="0"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7338947"/>
                  </a:ext>
                </a:extLst>
              </a:tr>
              <a:tr h="6060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Nunito" pitchFamily="2" charset="0"/>
                        </a:rPr>
                        <a:t>id</a:t>
                      </a:r>
                      <a:endParaRPr lang="en-US" sz="1100" kern="100" dirty="0"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 err="1">
                          <a:effectLst/>
                          <a:latin typeface="Nunito" pitchFamily="2" charset="0"/>
                        </a:rPr>
                        <a:t>client_Id</a:t>
                      </a:r>
                      <a:endParaRPr lang="en-US" sz="1100" kern="100" dirty="0">
                        <a:effectLst/>
                        <a:latin typeface="Nunito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Nunito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 err="1"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process_Id</a:t>
                      </a:r>
                      <a:endParaRPr lang="en-US" sz="1100" kern="100" dirty="0"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8565917"/>
                  </a:ext>
                </a:extLst>
              </a:tr>
              <a:tr h="2741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5104604"/>
                  </a:ext>
                </a:extLst>
              </a:tr>
              <a:tr h="2870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 err="1"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maxLength</a:t>
                      </a:r>
                      <a:endParaRPr lang="en-US" sz="1100" kern="100" dirty="0"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 err="1"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maximum_Length</a:t>
                      </a:r>
                      <a:endParaRPr lang="en-US" sz="1100" kern="100" dirty="0"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2910438"/>
                  </a:ext>
                </a:extLst>
              </a:tr>
              <a:tr h="2977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 err="1"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uom</a:t>
                      </a:r>
                      <a:endParaRPr lang="en-US" sz="1100" kern="100" dirty="0"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 err="1"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unitOfMeasure</a:t>
                      </a:r>
                      <a:endParaRPr lang="en-US" sz="1100" kern="100" dirty="0"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4475427"/>
                  </a:ext>
                </a:extLst>
              </a:tr>
              <a:tr h="308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???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357997"/>
                  </a:ext>
                </a:extLst>
              </a:tr>
              <a:tr h="8009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“5”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761030"/>
                  </a:ext>
                </a:extLst>
              </a:tr>
              <a:tr h="8009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ONTIME, </a:t>
                      </a:r>
                      <a:r>
                        <a:rPr lang="en-US" sz="1100" kern="100" dirty="0" err="1"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lagtime</a:t>
                      </a:r>
                      <a:endParaRPr lang="en-US" sz="1100" kern="100" dirty="0"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ONTIME, LAGTIME</a:t>
                      </a:r>
                      <a:endParaRPr lang="en-US" sz="1100" kern="100" dirty="0"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2059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912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248320-4d2c-42d5-8198-bac3d42d3c5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7C765C9B04164BA7A4E0FFE8752C37" ma:contentTypeVersion="12" ma:contentTypeDescription="Create a new document." ma:contentTypeScope="" ma:versionID="d539c37b41f149d2b536f512f69b7556">
  <xsd:schema xmlns:xsd="http://www.w3.org/2001/XMLSchema" xmlns:xs="http://www.w3.org/2001/XMLSchema" xmlns:p="http://schemas.microsoft.com/office/2006/metadata/properties" xmlns:ns2="e0248320-4d2c-42d5-8198-bac3d42d3c55" xmlns:ns3="29b5d23a-71c0-4293-8863-2a22d1f99d80" targetNamespace="http://schemas.microsoft.com/office/2006/metadata/properties" ma:root="true" ma:fieldsID="095d8e0e6f729a543e2b90e88ac3fc47" ns2:_="" ns3:_="">
    <xsd:import namespace="e0248320-4d2c-42d5-8198-bac3d42d3c55"/>
    <xsd:import namespace="29b5d23a-71c0-4293-8863-2a22d1f99d8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48320-4d2c-42d5-8198-bac3d42d3c5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53df88d1-47bc-462c-aa25-449c55505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5d23a-71c0-4293-8863-2a22d1f99d8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6C414D-2E53-4F8A-A4C3-C428E7F10FAD}">
  <ds:schemaRefs>
    <ds:schemaRef ds:uri="http://schemas.microsoft.com/office/2006/documentManagement/types"/>
    <ds:schemaRef ds:uri="http://www.w3.org/XML/1998/namespace"/>
    <ds:schemaRef ds:uri="86f8def4-7d20-4b61-a40a-186aa73a37c8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cbb1d7af-fa62-43e7-bf05-06f34f659de3"/>
    <ds:schemaRef ds:uri="e0248320-4d2c-42d5-8198-bac3d42d3c55"/>
  </ds:schemaRefs>
</ds:datastoreItem>
</file>

<file path=customXml/itemProps2.xml><?xml version="1.0" encoding="utf-8"?>
<ds:datastoreItem xmlns:ds="http://schemas.openxmlformats.org/officeDocument/2006/customXml" ds:itemID="{2FD7FF22-AD46-4666-910B-2BE30B3FDB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EB846B-4503-44E2-8D58-A7CE6492851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18608</TotalTime>
  <Words>569</Words>
  <Application>Microsoft Office PowerPoint</Application>
  <PresentationFormat>Widescreen</PresentationFormat>
  <Paragraphs>154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Nunito</vt:lpstr>
      <vt:lpstr>Red hat display</vt:lpstr>
      <vt:lpstr>Trebuchet MS</vt:lpstr>
      <vt:lpstr>Office Theme</vt:lpstr>
      <vt:lpstr>PowerPoint Presentation</vt:lpstr>
      <vt:lpstr>About Me </vt:lpstr>
      <vt:lpstr>Disclaimers</vt:lpstr>
      <vt:lpstr>Of API Documentation</vt:lpstr>
      <vt:lpstr>Overview </vt:lpstr>
      <vt:lpstr>Learn the theory, the rest are details</vt:lpstr>
      <vt:lpstr>Readers don’t read, they skim</vt:lpstr>
      <vt:lpstr>You write for yourself</vt:lpstr>
      <vt:lpstr>You can push back</vt:lpstr>
      <vt:lpstr>Read other’s APIs</vt:lpstr>
      <vt:lpstr>Postman</vt:lpstr>
      <vt:lpstr>Examples, examples, examples</vt:lpstr>
      <vt:lpstr>PowerPoint Presentation</vt:lpstr>
      <vt:lpstr>PowerPoint Presentation</vt:lpstr>
      <vt:lpstr>Bonus: Words mean things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KOVLTP178</dc:creator>
  <cp:lastModifiedBy>Robert Delwood</cp:lastModifiedBy>
  <cp:revision>20</cp:revision>
  <dcterms:created xsi:type="dcterms:W3CDTF">2022-02-24T09:05:55Z</dcterms:created>
  <dcterms:modified xsi:type="dcterms:W3CDTF">2024-08-07T06:59:13Z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0x010100AE7C765C9B04164BA7A4E0FFE8752C37</vt:lpwstr>
  </property>
  <property fmtid="{D5CDD505-2E9C-101B-9397-08002B2CF9AE}" pid="3" name="MediaServiceImageTags">
    <vt:lpwstr/>
  </property>
</Properties>
</file>